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  <p:sldMasterId id="2147483678" r:id="rId4"/>
    <p:sldMasterId id="2147483691" r:id="rId5"/>
    <p:sldMasterId id="2147483707" r:id="rId6"/>
    <p:sldMasterId id="2147483721" r:id="rId7"/>
    <p:sldMasterId id="2147483725" r:id="rId8"/>
    <p:sldMasterId id="2147483728" r:id="rId9"/>
    <p:sldMasterId id="2147483732" r:id="rId10"/>
  </p:sldMasterIdLst>
  <p:notesMasterIdLst>
    <p:notesMasterId r:id="rId12"/>
  </p:notesMasterIdLst>
  <p:handoutMasterIdLst>
    <p:handoutMasterId r:id="rId47"/>
  </p:handoutMasterIdLst>
  <p:sldIdLst>
    <p:sldId id="2959" r:id="rId11"/>
    <p:sldId id="3351" r:id="rId13"/>
    <p:sldId id="2914" r:id="rId14"/>
    <p:sldId id="3177" r:id="rId15"/>
    <p:sldId id="3383" r:id="rId16"/>
    <p:sldId id="3384" r:id="rId17"/>
    <p:sldId id="3386" r:id="rId18"/>
    <p:sldId id="3385" r:id="rId19"/>
    <p:sldId id="3387" r:id="rId20"/>
    <p:sldId id="3388" r:id="rId21"/>
    <p:sldId id="3389" r:id="rId22"/>
    <p:sldId id="3390" r:id="rId23"/>
    <p:sldId id="3391" r:id="rId24"/>
    <p:sldId id="3392" r:id="rId25"/>
    <p:sldId id="3394" r:id="rId26"/>
    <p:sldId id="3393" r:id="rId27"/>
    <p:sldId id="3395" r:id="rId28"/>
    <p:sldId id="3396" r:id="rId29"/>
    <p:sldId id="3397" r:id="rId30"/>
    <p:sldId id="3398" r:id="rId31"/>
    <p:sldId id="3399" r:id="rId32"/>
    <p:sldId id="3400" r:id="rId33"/>
    <p:sldId id="3401" r:id="rId34"/>
    <p:sldId id="3402" r:id="rId35"/>
    <p:sldId id="3335" r:id="rId36"/>
    <p:sldId id="3403" r:id="rId37"/>
    <p:sldId id="3404" r:id="rId38"/>
    <p:sldId id="3405" r:id="rId39"/>
    <p:sldId id="3406" r:id="rId40"/>
    <p:sldId id="3407" r:id="rId41"/>
    <p:sldId id="3411" r:id="rId42"/>
    <p:sldId id="3412" r:id="rId43"/>
    <p:sldId id="3409" r:id="rId44"/>
    <p:sldId id="3415" r:id="rId45"/>
    <p:sldId id="2983" r:id="rId46"/>
  </p:sldIdLst>
  <p:sldSz cx="9144000" cy="5143500" type="screen16x9"/>
  <p:notesSz cx="7099300" cy="1023429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3429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685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0287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1714500" algn="l" defTabSz="6858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057400" algn="l" defTabSz="6858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2400300" algn="l" defTabSz="6858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2743200" algn="l" defTabSz="6858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-11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韩特" initials="韩特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3F3B"/>
    <a:srgbClr val="BDD7EE"/>
    <a:srgbClr val="6D4EDE"/>
    <a:srgbClr val="5B9BD5"/>
    <a:srgbClr val="C33F1B"/>
    <a:srgbClr val="E54F4B"/>
    <a:srgbClr val="D61C08"/>
    <a:srgbClr val="FA6666"/>
    <a:srgbClr val="7969F3"/>
    <a:srgbClr val="F36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52" autoAdjust="0"/>
    <p:restoredTop sz="81797" autoAdjust="0"/>
  </p:normalViewPr>
  <p:slideViewPr>
    <p:cSldViewPr snapToGrid="0" showGuides="1">
      <p:cViewPr varScale="1">
        <p:scale>
          <a:sx n="143" d="100"/>
          <a:sy n="143" d="100"/>
        </p:scale>
        <p:origin x="188" y="84"/>
      </p:cViewPr>
      <p:guideLst>
        <p:guide orient="horz" pos="-11"/>
        <p:guide pos="2904"/>
      </p:guideLst>
    </p:cSldViewPr>
  </p:slideViewPr>
  <p:outlineViewPr>
    <p:cViewPr>
      <p:scale>
        <a:sx n="33" d="100"/>
        <a:sy n="33" d="100"/>
      </p:scale>
      <p:origin x="0" y="1575"/>
    </p:cViewPr>
  </p:outlineViewPr>
  <p:notesTextViewPr>
    <p:cViewPr>
      <p:scale>
        <a:sx n="50" d="100"/>
        <a:sy n="50" d="100"/>
      </p:scale>
      <p:origin x="0" y="0"/>
    </p:cViewPr>
  </p:notesTextViewPr>
  <p:sorterViewPr showFormatting="0">
    <p:cViewPr>
      <p:scale>
        <a:sx n="100" d="100"/>
        <a:sy n="100" d="100"/>
      </p:scale>
      <p:origin x="0" y="12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1" Type="http://schemas.openxmlformats.org/officeDocument/2006/relationships/commentAuthors" Target="commentAuthors.xml"/><Relationship Id="rId50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0" Type="http://schemas.openxmlformats.org/officeDocument/2006/relationships/slide" Target="slides/slide29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4606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8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2784" y="0"/>
            <a:ext cx="3184606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8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4606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8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2784" y="10879875"/>
            <a:ext cx="3184606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8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F052AAF1-2F94-403F-A680-41EC89ABA6CD}" type="datetimeFigureOut">
              <a:rPr lang="zh-CN" altLang="en-US"/>
            </a:fld>
            <a:endParaRPr lang="zh-CN" altLang="en-US"/>
          </a:p>
        </p:txBody>
      </p:sp>
      <p:sp>
        <p:nvSpPr>
          <p:cNvPr id="147460" name="幻灯片图像占位符 3"/>
          <p:cNvSpPr>
            <a:spLocks noGrp="1" noRot="1" noChangeAspect="1"/>
          </p:cNvSpPr>
          <p:nvPr>
            <p:ph type="sldImg" idx="4294967295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</p:spPr>
      </p:sp>
      <p:sp>
        <p:nvSpPr>
          <p:cNvPr id="41989" name="备注占位符 4"/>
          <p:cNvSpPr>
            <a:spLocks noGrp="1"/>
          </p:cNvSpPr>
          <p:nvPr>
            <p:ph type="body" sz="quarter" idx="9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9048" tIns="49524" rIns="99048" bIns="49524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/>
          <a:lstStyle>
            <a:lvl1pPr algn="r">
              <a:defRPr sz="13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F3DD1E-1184-4CB0-AB47-3B3B82532A2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F3DD1E-1184-4CB0-AB47-3B3B82532A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 idx="4294967295"/>
          </p:nvPr>
        </p:nvSpPr>
        <p:spPr/>
        <p:txBody>
          <a:bodyPr lIns="99057" tIns="49528" rIns="99057" bIns="49528"/>
          <a:lstStyle/>
          <a:p>
            <a:pPr>
              <a:defRPr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 idx="4294967295"/>
          </p:nvPr>
        </p:nvSpPr>
        <p:spPr/>
        <p:txBody>
          <a:bodyPr lIns="99057" tIns="49528" rIns="99057" bIns="49528"/>
          <a:lstStyle/>
          <a:p>
            <a:pPr>
              <a:defRPr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 idx="4294967295"/>
          </p:nvPr>
        </p:nvSpPr>
        <p:spPr/>
        <p:txBody>
          <a:bodyPr lIns="99057" tIns="49528" rIns="99057" bIns="49528"/>
          <a:lstStyle/>
          <a:p>
            <a:pPr>
              <a:defRPr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 idx="4294967295"/>
          </p:nvPr>
        </p:nvSpPr>
        <p:spPr/>
        <p:txBody>
          <a:bodyPr lIns="99057" tIns="49528" rIns="99057" bIns="49528"/>
          <a:lstStyle/>
          <a:p>
            <a:pPr>
              <a:defRPr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 idx="4294967295"/>
          </p:nvPr>
        </p:nvSpPr>
        <p:spPr/>
        <p:txBody>
          <a:bodyPr lIns="99057" tIns="49528" rIns="99057" bIns="49528"/>
          <a:lstStyle/>
          <a:p>
            <a:pPr>
              <a:defRPr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 idx="4294967295"/>
          </p:nvPr>
        </p:nvSpPr>
        <p:spPr/>
        <p:txBody>
          <a:bodyPr lIns="99057" tIns="49528" rIns="99057" bIns="49528"/>
          <a:lstStyle/>
          <a:p>
            <a:pPr>
              <a:defRPr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 idx="4294967295"/>
          </p:nvPr>
        </p:nvSpPr>
        <p:spPr/>
        <p:txBody>
          <a:bodyPr lIns="99057" tIns="49528" rIns="99057" bIns="49528"/>
          <a:lstStyle/>
          <a:p>
            <a:pPr>
              <a:defRPr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 idx="4294967295"/>
          </p:nvPr>
        </p:nvSpPr>
        <p:spPr/>
        <p:txBody>
          <a:bodyPr lIns="99057" tIns="49528" rIns="99057" bIns="49528"/>
          <a:lstStyle/>
          <a:p>
            <a:pPr>
              <a:defRPr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F3DD1E-1184-4CB0-AB47-3B3B82532A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 idx="4294967295"/>
          </p:nvPr>
        </p:nvSpPr>
        <p:spPr/>
        <p:txBody>
          <a:bodyPr lIns="99057" tIns="49528" rIns="99057" bIns="49528"/>
          <a:lstStyle/>
          <a:p>
            <a:pPr>
              <a:defRPr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 idx="4294967295"/>
          </p:nvPr>
        </p:nvSpPr>
        <p:spPr/>
        <p:txBody>
          <a:bodyPr lIns="99057" tIns="49528" rIns="99057" bIns="49528"/>
          <a:lstStyle/>
          <a:p>
            <a:pPr>
              <a:defRPr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 idx="4294967295"/>
          </p:nvPr>
        </p:nvSpPr>
        <p:spPr/>
        <p:txBody>
          <a:bodyPr lIns="99057" tIns="49528" rIns="99057" bIns="49528"/>
          <a:lstStyle/>
          <a:p>
            <a:pPr>
              <a:defRPr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 idx="4294967295"/>
          </p:nvPr>
        </p:nvSpPr>
        <p:spPr/>
        <p:txBody>
          <a:bodyPr lIns="99057" tIns="49528" rIns="99057" bIns="49528"/>
          <a:lstStyle/>
          <a:p>
            <a:pPr>
              <a:defRPr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 idx="4294967295"/>
          </p:nvPr>
        </p:nvSpPr>
        <p:spPr/>
        <p:txBody>
          <a:bodyPr lIns="99057" tIns="49528" rIns="99057" bIns="49528"/>
          <a:lstStyle/>
          <a:p>
            <a:pPr>
              <a:defRPr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7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157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C3D42FB0-76F5-4DFD-A804-99FC7E7E0971}" type="slidenum">
              <a:rPr lang="zh-CN" altLang="en-US" smtClean="0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7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157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C3D42FB0-76F5-4DFD-A804-99FC7E7E0971}" type="slidenum">
              <a:rPr lang="zh-CN" altLang="en-US" smtClean="0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7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157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C3D42FB0-76F5-4DFD-A804-99FC7E7E0971}" type="slidenum">
              <a:rPr lang="zh-CN" altLang="en-US" smtClean="0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7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157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C3D42FB0-76F5-4DFD-A804-99FC7E7E0971}" type="slidenum">
              <a:rPr lang="zh-CN" altLang="en-US" smtClean="0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7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157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C3D42FB0-76F5-4DFD-A804-99FC7E7E0971}" type="slidenum">
              <a:rPr lang="zh-CN" altLang="en-US" smtClean="0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7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157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C3D42FB0-76F5-4DFD-A804-99FC7E7E0971}" type="slidenum">
              <a:rPr lang="zh-CN" altLang="en-US" smtClean="0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7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157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C3D42FB0-76F5-4DFD-A804-99FC7E7E0971}" type="slidenum">
              <a:rPr lang="zh-CN" altLang="en-US" smtClean="0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7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157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C3D42FB0-76F5-4DFD-A804-99FC7E7E0971}" type="slidenum">
              <a:rPr lang="zh-CN" altLang="en-US" smtClean="0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7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157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C3D42FB0-76F5-4DFD-A804-99FC7E7E0971}" type="slidenum">
              <a:rPr lang="zh-CN" altLang="en-US" smtClean="0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7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157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C3D42FB0-76F5-4DFD-A804-99FC7E7E0971}" type="slidenum">
              <a:rPr lang="zh-CN" altLang="en-US" smtClean="0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 idx="4294967295"/>
          </p:nvPr>
        </p:nvSpPr>
        <p:spPr/>
        <p:txBody>
          <a:bodyPr lIns="99057" tIns="49528" rIns="99057" bIns="49528"/>
          <a:lstStyle/>
          <a:p>
            <a:pPr>
              <a:defRPr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从美海军发布的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分布式杀伤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重回制海权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水面部队战略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作战想定：中国南海分布式海上作战行动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等文件看出，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DMO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有三大原则：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一是针对中国，海上分布式作战就是针对中国“反区域拒止”作战的反制，作战场景也选定南海。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二是鼓励进攻，强调“凡船皆战”，使得防御方不得不匹配更多的作战资源。（美国海军水面舰艇部队此前主要担负航母护航、弹道导弹防御和发射“战斧”巡航导弹实施对地攻击等“防御性支援”任务，但在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DMO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中，水面舰艇部队将装备对地攻击和反舰型“鱼叉”和“战斧”导弹，并将“标准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-6”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防空导弹改进为反舰导弹，以形成强大的导弹进攻能力。）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是广域分布，要“在广阔的海域、以分散的编队部署，形成分布式火力”，把作战平台分布在打击对手舰队的各个方向，并根据战场态势动态机动重组，在实施分散布局、集同火力的同时，使得对手无从有效还击己方舰队。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 idx="4294967295"/>
          </p:nvPr>
        </p:nvSpPr>
        <p:spPr/>
        <p:txBody>
          <a:bodyPr lIns="99057" tIns="49528" rIns="99057" bIns="49528"/>
          <a:lstStyle/>
          <a:p>
            <a:pPr>
              <a:defRPr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</a:rPr>
              <a:t>首先，目标的高动态性与卫星资源的非线性耦合关系，成为任务规划系统面临的首要难题。目标位置和状态频繁变化，对星座调度系统提出了毫秒级响应和预测能力要求，而卫星资源（如视场、轨道、能源）本身存在变化滞后与调度约束，使得高效协同需突破传统静态模型范式。</a:t>
            </a:r>
            <a:endParaRPr lang="zh-CN" altLang="en-US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</a:rPr>
              <a:t>其次，数据来源多元、格式异构，进一步加剧了感知与推理系统的复杂性。卫星的运行参数、通信链路状态、目标行为模型、任务规划指令等信息跨越时空、多模态，且具有非结构化特征，对数据融合、语义建模与时序处理提出极高要求。</a:t>
            </a:r>
            <a:endParaRPr lang="zh-CN" altLang="en-US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zh-CN" altLang="en-US" dirty="0">
                <a:solidFill>
                  <a:srgbClr val="000000"/>
                </a:solidFill>
              </a:rPr>
              <a:t>再次，传统的静态任务规划机制面临结构性瓶颈。在突发任务或高频动态情况下，规则驱动或基于先验约束的策略难以快速迭代或生成最优解，系统响应存在明显滞后，且泛化能力薄弱，无法适配新场景、新目标。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 idx="4294967295"/>
          </p:nvPr>
        </p:nvSpPr>
        <p:spPr/>
        <p:txBody>
          <a:bodyPr lIns="99057" tIns="49528" rIns="99057" bIns="49528"/>
          <a:lstStyle/>
          <a:p>
            <a:pPr>
              <a:defRPr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ln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 idx="4294967295"/>
          </p:nvPr>
        </p:nvSpPr>
        <p:spPr/>
        <p:txBody>
          <a:bodyPr lIns="99057" tIns="49528" rIns="99057" bIns="49528"/>
          <a:lstStyle/>
          <a:p>
            <a:pPr>
              <a:defRPr/>
            </a:pP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49B032-AA11-403D-AD78-8AEF384F0F0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301EE-FEEA-41F5-B4A9-06BDD52C1D4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6381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00D18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4" name="矩形 3"/>
          <p:cNvSpPr/>
          <p:nvPr userDrawn="1"/>
        </p:nvSpPr>
        <p:spPr>
          <a:xfrm>
            <a:off x="0" y="642937"/>
            <a:ext cx="9144000" cy="4500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pic>
        <p:nvPicPr>
          <p:cNvPr id="5" name="图片 6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1" y="0"/>
            <a:ext cx="9141619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E1A7B9-AAEB-42C2-A7A5-22C5CBE0453F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6A665-5352-465E-A8DD-1575FE38912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D64E68-15C5-4FE5-8D6D-2619DA063F4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2C744-FBA8-46C9-99FC-761288790AD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E9EDE5-83AC-432B-9D66-387AA56CC00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398B1-AE0E-4474-B8A0-C6236CFBF7D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7B77B0-B538-45D1-BF1C-9C0A3641C72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494F3-BFA5-404B-8DE3-905364AF2B0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07D04-E78F-4C75-B0C3-3D0FBA34388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2AACF-B119-4782-AE50-A30387773A8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 bwMode="auto">
          <a:xfrm>
            <a:off x="8784431" y="4893469"/>
            <a:ext cx="428625" cy="253904"/>
          </a:xfrm>
          <a:prstGeom prst="rect">
            <a:avLst/>
          </a:prstGeom>
          <a:noFill/>
          <a:ln>
            <a:noFill/>
          </a:ln>
        </p:spPr>
        <p:txBody>
          <a:bodyPr lIns="68569" tIns="34284" rIns="68569" bIns="34284">
            <a:spAutoFit/>
          </a:bodyPr>
          <a:lstStyle/>
          <a:p>
            <a:pPr lvl="0" algn="ctr" eaLnBrk="1" hangingPunct="1">
              <a:buNone/>
            </a:pPr>
            <a:fld id="{9A0DB2DC-4C9A-4742-B13C-FB6460FD3503}" type="slidenum">
              <a:rPr lang="zh-CN" altLang="en-US" sz="1200" b="1" dirty="0">
                <a:solidFill>
                  <a:srgbClr val="0070C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b="1" dirty="0">
              <a:solidFill>
                <a:srgbClr val="0070C0"/>
              </a:solidFill>
              <a:effectLst>
                <a:outerShdw blurRad="38100" dist="38100" dir="2700000">
                  <a:srgbClr val="C0C0C0"/>
                </a:outerShdw>
              </a:effectLst>
              <a:latin typeface="等线" panose="02010600030101010101" charset="-122"/>
              <a:ea typeface="宋体" panose="02010600030101010101" pitchFamily="2" charset="-122"/>
            </a:endParaRPr>
          </a:p>
        </p:txBody>
      </p:sp>
      <p:pic>
        <p:nvPicPr>
          <p:cNvPr id="11269" name="图片 6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" y="0"/>
            <a:ext cx="9141857" cy="64765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4"/>
            <a:ext cx="7772400" cy="1101725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6F9B0-AFCD-4C82-8F57-D55E96D326F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C0BC62-CC28-4314-BDE5-92EDB8AE79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A48551-E5B3-4B44-96A3-F856C5A83DA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62513-EB94-4B85-B5A8-B4B8EB187E1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lIns="68580" tIns="34290" rIns="68580" bIns="34290"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lIns="68580" tIns="34290" rIns="68580" bIns="34290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3C96B-EE2C-4950-B93B-F110ADB9E79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9698B-0C9B-493B-8771-E6E81C7C3FF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13ACE4-9566-475E-B910-F2410E9C3B7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48C3B-95EF-47F1-9A41-0F6FD9B0B5F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59BE0-9118-463E-89D2-218C3C1BA69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94AE1-F6B2-4DBA-B580-864CFC36D36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lIns="68580" tIns="34290" rIns="68580" bIns="3429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38"/>
            <a:ext cx="4041775" cy="481012"/>
          </a:xfrm>
          <a:prstGeom prst="rect">
            <a:avLst/>
          </a:prstGeom>
        </p:spPr>
        <p:txBody>
          <a:bodyPr lIns="68580" tIns="34290" rIns="68580" bIns="3429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950"/>
            <a:ext cx="4041775" cy="2962275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CA0012-8A58-4768-965D-0BC2A321224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03931-D771-48A5-AA6F-CC549225982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4714875"/>
            <a:ext cx="9144000" cy="428625"/>
          </a:xfrm>
          <a:prstGeom prst="rect">
            <a:avLst/>
          </a:prstGeom>
          <a:solidFill>
            <a:srgbClr val="0E30A8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/>
          </a:p>
        </p:txBody>
      </p:sp>
      <p:sp>
        <p:nvSpPr>
          <p:cNvPr id="3" name="灯片编号占位符 3"/>
          <p:cNvSpPr txBox="1"/>
          <p:nvPr/>
        </p:nvSpPr>
        <p:spPr bwMode="auto">
          <a:xfrm>
            <a:off x="179785" y="4866085"/>
            <a:ext cx="1439465" cy="2119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>
              <a:defRPr/>
            </a:pPr>
            <a:r>
              <a:rPr lang="de-DE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50070554-E3FA-4373-960A-E9D287BB50F5}" type="slidenum"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26"/>
          <p:cNvGrpSpPr/>
          <p:nvPr/>
        </p:nvGrpSpPr>
        <p:grpSpPr>
          <a:xfrm>
            <a:off x="0" y="0"/>
            <a:ext cx="5514975" cy="533400"/>
            <a:chOff x="711" y="0"/>
            <a:chExt cx="1497" cy="448"/>
          </a:xfrm>
          <a:solidFill>
            <a:srgbClr val="0E30A8"/>
          </a:solidFill>
        </p:grpSpPr>
        <p:sp>
          <p:nvSpPr>
            <p:cNvPr id="5" name="Rectangle 8"/>
            <p:cNvSpPr/>
            <p:nvPr/>
          </p:nvSpPr>
          <p:spPr bwMode="auto">
            <a:xfrm>
              <a:off x="711" y="0"/>
              <a:ext cx="1497" cy="448"/>
            </a:xfrm>
            <a:prstGeom prst="rect">
              <a:avLst/>
            </a:prstGeom>
            <a:grpFill/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algn="ctr" defTabSz="513080" eaLnBrk="0" hangingPunct="0">
                <a:defRPr/>
              </a:pPr>
              <a:endParaRPr lang="en-US" altLang="zh-CN" sz="1700" dirty="0">
                <a:solidFill>
                  <a:srgbClr val="0099CC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" name="Line 25"/>
            <p:cNvSpPr/>
            <p:nvPr/>
          </p:nvSpPr>
          <p:spPr bwMode="auto">
            <a:xfrm>
              <a:off x="711" y="360"/>
              <a:ext cx="1490" cy="0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1800" dirty="0">
                <a:latin typeface="Calibri" panose="020F0502020204030204" pitchFamily="34" charset="0"/>
              </a:endParaRPr>
            </a:p>
          </p:txBody>
        </p:sp>
      </p:grpSp>
      <p:sp>
        <p:nvSpPr>
          <p:cNvPr id="7" name="矩形 25"/>
          <p:cNvSpPr/>
          <p:nvPr/>
        </p:nvSpPr>
        <p:spPr bwMode="auto">
          <a:xfrm>
            <a:off x="0" y="610791"/>
            <a:ext cx="9144000" cy="46434"/>
          </a:xfrm>
          <a:prstGeom prst="rect">
            <a:avLst/>
          </a:prstGeom>
          <a:solidFill>
            <a:srgbClr val="0E3092"/>
          </a:solidFill>
          <a:ln w="9525" algn="ctr">
            <a:noFill/>
            <a:miter lim="800000"/>
          </a:ln>
        </p:spPr>
        <p:txBody>
          <a:bodyPr lIns="68577" tIns="34289" rIns="68577" bIns="34289" anchor="ctr"/>
          <a:lstStyle/>
          <a:p>
            <a:pPr algn="ctr" defTabSz="513080" eaLnBrk="0" hangingPunct="0">
              <a:defRPr/>
            </a:pPr>
            <a:endParaRPr lang="zh-CN" altLang="en-US" sz="1700" dirty="0">
              <a:solidFill>
                <a:srgbClr val="0099CC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6101953" y="4751785"/>
            <a:ext cx="3013472" cy="515508"/>
          </a:xfrm>
          <a:prstGeom prst="rect">
            <a:avLst/>
          </a:prstGeom>
          <a:noFill/>
          <a:ln>
            <a:noFill/>
          </a:ln>
        </p:spPr>
        <p:txBody>
          <a:bodyPr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defRPr/>
            </a:pPr>
            <a:r>
              <a:rPr lang="zh-CN" altLang="en-US" sz="1100" spc="16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中国航天科技集团有限公司</a:t>
            </a:r>
            <a:endParaRPr lang="en-US" altLang="zh-CN" sz="1100" spc="16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 eaLnBrk="1" hangingPunct="1">
              <a:defRPr/>
            </a:pPr>
            <a:r>
              <a:rPr lang="en-US" altLang="zh-CN" sz="900" kern="900" spc="-17" dirty="0">
                <a:solidFill>
                  <a:schemeClr val="bg1"/>
                </a:solidFill>
                <a:latin typeface="Wide Latin" charset="0"/>
                <a:ea typeface="Wide Latin" charset="0"/>
                <a:cs typeface="Wide Latin" charset="0"/>
              </a:rPr>
              <a:t>China Aerospace Science and Technology Corporation</a:t>
            </a:r>
            <a:endParaRPr lang="zh-CN" altLang="en-US" sz="900" kern="900" spc="-17" dirty="0">
              <a:solidFill>
                <a:schemeClr val="bg1"/>
              </a:solidFill>
              <a:latin typeface="Wide Latin" charset="0"/>
              <a:ea typeface="微软雅黑" panose="020B0503020204020204" pitchFamily="34" charset="-122"/>
              <a:cs typeface="Wide Latin" charset="0"/>
            </a:endParaRPr>
          </a:p>
        </p:txBody>
      </p:sp>
      <p:pic>
        <p:nvPicPr>
          <p:cNvPr id="9" name="图片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64166" y="19050"/>
            <a:ext cx="502444" cy="52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9BE16-98F1-49B4-BD4B-B83B3F72F769}" type="datetimeFigureOut">
              <a:rPr lang="zh-CN" altLang="en-US"/>
            </a:fld>
            <a:endParaRPr lang="zh-CN" altLang="en-US"/>
          </a:p>
        </p:txBody>
      </p:sp>
      <p:sp>
        <p:nvSpPr>
          <p:cNvPr id="11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574C1103-AB79-463A-9CCA-449664C878F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4714875"/>
            <a:ext cx="9144000" cy="428625"/>
          </a:xfrm>
          <a:prstGeom prst="rect">
            <a:avLst/>
          </a:prstGeom>
          <a:solidFill>
            <a:srgbClr val="0E309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/>
          </a:p>
        </p:txBody>
      </p:sp>
      <p:sp>
        <p:nvSpPr>
          <p:cNvPr id="3" name="灯片编号占位符 3"/>
          <p:cNvSpPr txBox="1"/>
          <p:nvPr/>
        </p:nvSpPr>
        <p:spPr bwMode="auto">
          <a:xfrm>
            <a:off x="179785" y="4866085"/>
            <a:ext cx="1439465" cy="2119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>
              <a:defRPr/>
            </a:pPr>
            <a:r>
              <a:rPr lang="de-DE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524591C2-2CCA-4314-844A-CD1CD799CC3B}" type="slidenum"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26"/>
          <p:cNvGrpSpPr/>
          <p:nvPr userDrawn="1"/>
        </p:nvGrpSpPr>
        <p:grpSpPr bwMode="auto">
          <a:xfrm>
            <a:off x="0" y="0"/>
            <a:ext cx="5943600" cy="533400"/>
            <a:chOff x="711" y="0"/>
            <a:chExt cx="1497" cy="448"/>
          </a:xfrm>
        </p:grpSpPr>
        <p:sp>
          <p:nvSpPr>
            <p:cNvPr id="5" name="Rectangle 8"/>
            <p:cNvSpPr/>
            <p:nvPr/>
          </p:nvSpPr>
          <p:spPr bwMode="auto">
            <a:xfrm>
              <a:off x="711" y="0"/>
              <a:ext cx="1497" cy="448"/>
            </a:xfrm>
            <a:prstGeom prst="rect">
              <a:avLst/>
            </a:prstGeom>
            <a:solidFill>
              <a:srgbClr val="0E3092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algn="ctr" defTabSz="513080" eaLnBrk="0" hangingPunct="0">
                <a:defRPr/>
              </a:pPr>
              <a:endParaRPr lang="en-US" altLang="zh-CN" sz="1700" dirty="0">
                <a:solidFill>
                  <a:srgbClr val="0099CC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" name="Line 25"/>
            <p:cNvSpPr/>
            <p:nvPr/>
          </p:nvSpPr>
          <p:spPr bwMode="auto">
            <a:xfrm>
              <a:off x="711" y="360"/>
              <a:ext cx="149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1800" dirty="0">
                <a:latin typeface="Calibri" panose="020F0502020204030204" pitchFamily="34" charset="0"/>
              </a:endParaRPr>
            </a:p>
          </p:txBody>
        </p:sp>
      </p:grpSp>
      <p:sp>
        <p:nvSpPr>
          <p:cNvPr id="7" name="矩形 25"/>
          <p:cNvSpPr/>
          <p:nvPr/>
        </p:nvSpPr>
        <p:spPr bwMode="auto">
          <a:xfrm>
            <a:off x="0" y="610791"/>
            <a:ext cx="9144000" cy="46434"/>
          </a:xfrm>
          <a:prstGeom prst="rect">
            <a:avLst/>
          </a:prstGeom>
          <a:solidFill>
            <a:srgbClr val="0E3092"/>
          </a:solidFill>
          <a:ln w="9525" algn="ctr">
            <a:noFill/>
            <a:miter lim="800000"/>
          </a:ln>
        </p:spPr>
        <p:txBody>
          <a:bodyPr lIns="68577" tIns="34289" rIns="68577" bIns="34289" anchor="ctr"/>
          <a:lstStyle/>
          <a:p>
            <a:pPr algn="ctr" defTabSz="513080" eaLnBrk="0" hangingPunct="0">
              <a:defRPr/>
            </a:pPr>
            <a:endParaRPr lang="zh-CN" altLang="en-US" sz="1700" dirty="0">
              <a:solidFill>
                <a:srgbClr val="0099CC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6101953" y="4751785"/>
            <a:ext cx="3013472" cy="577063"/>
          </a:xfrm>
          <a:prstGeom prst="rect">
            <a:avLst/>
          </a:prstGeom>
          <a:noFill/>
          <a:ln>
            <a:noFill/>
          </a:ln>
        </p:spPr>
        <p:txBody>
          <a:bodyPr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defRPr/>
            </a:pPr>
            <a:r>
              <a:rPr lang="zh-CN" altLang="en-US" sz="1100" b="1" spc="16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中国航天科技集团有限公司</a:t>
            </a:r>
            <a:endParaRPr lang="en-US" altLang="zh-CN" sz="1100" b="1" spc="16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 eaLnBrk="1" hangingPunct="1">
              <a:defRPr/>
            </a:pPr>
            <a:r>
              <a:rPr lang="en-US" altLang="zh-CN" sz="1100" kern="900" spc="-17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China Aerospace Science and Technology Corporation</a:t>
            </a:r>
            <a:endParaRPr lang="zh-CN" altLang="en-US" sz="1100" kern="900" spc="-1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64166" y="19050"/>
            <a:ext cx="502444" cy="52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EB0E9-D05D-4EB8-887D-A1AC10AD58B9}" type="datetimeFigureOut">
              <a:rPr lang="zh-CN" altLang="en-US"/>
            </a:fld>
            <a:endParaRPr lang="zh-CN" altLang="en-US"/>
          </a:p>
        </p:txBody>
      </p:sp>
      <p:sp>
        <p:nvSpPr>
          <p:cNvPr id="11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7606C3-C4F0-405A-B8B5-A213758BE95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4714875"/>
            <a:ext cx="9144000" cy="428625"/>
          </a:xfrm>
          <a:prstGeom prst="rect">
            <a:avLst/>
          </a:prstGeom>
          <a:solidFill>
            <a:srgbClr val="0E309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/>
          </a:p>
        </p:txBody>
      </p:sp>
      <p:sp>
        <p:nvSpPr>
          <p:cNvPr id="3" name="灯片编号占位符 3"/>
          <p:cNvSpPr txBox="1"/>
          <p:nvPr/>
        </p:nvSpPr>
        <p:spPr bwMode="auto">
          <a:xfrm>
            <a:off x="179785" y="4866085"/>
            <a:ext cx="1439465" cy="2119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>
              <a:defRPr/>
            </a:pPr>
            <a:r>
              <a:rPr lang="de-DE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CF42B2AA-6096-4321-BC1D-3446CC531888}" type="slidenum"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6101953" y="4751785"/>
            <a:ext cx="3013472" cy="577063"/>
          </a:xfrm>
          <a:prstGeom prst="rect">
            <a:avLst/>
          </a:prstGeom>
          <a:noFill/>
          <a:ln>
            <a:noFill/>
          </a:ln>
        </p:spPr>
        <p:txBody>
          <a:bodyPr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defRPr/>
            </a:pPr>
            <a:r>
              <a:rPr lang="zh-CN" altLang="en-US" sz="1100" b="1" spc="16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中国航天科技集团有限公司</a:t>
            </a:r>
            <a:endParaRPr lang="en-US" altLang="zh-CN" sz="1100" b="1" spc="16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 eaLnBrk="1" hangingPunct="1">
              <a:defRPr/>
            </a:pPr>
            <a:r>
              <a:rPr lang="en-US" altLang="zh-CN" sz="1100" kern="900" spc="-17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China Aerospace Science and Technology Corporation</a:t>
            </a:r>
            <a:endParaRPr lang="zh-CN" altLang="en-US" sz="1100" kern="900" spc="-1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64166" y="19050"/>
            <a:ext cx="502444" cy="52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FDF1F-CCEB-4F28-9B14-7B7FFF740414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541CF8-6A2F-4801-B736-9BA237601B63}" type="slidenum">
              <a:rPr lang="zh-CN" altLang="en-US"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lIns="68580" tIns="34290" rIns="68580" bIns="34290"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437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E51C9-FE17-4BE5-A662-DE700DC15F9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20CF1-9A0A-4D5D-AC10-304346F1969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450"/>
          </a:xfrm>
          <a:prstGeom prst="rect">
            <a:avLst/>
          </a:prstGeom>
        </p:spPr>
        <p:txBody>
          <a:bodyPr lIns="68580" tIns="34290" rIns="68580" bIns="34290"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1"/>
            <a:ext cx="5486400" cy="603250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18A7E-4AEB-4F7F-A145-EC27132C274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48809-7B3F-4F17-A815-05F360B1CF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771EB-00E6-448A-BA54-D4347C1B63F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68AE3-43A6-47B4-A1B6-ADC026422B8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6"/>
            <a:ext cx="2057400" cy="4387850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6"/>
            <a:ext cx="6019800" cy="4387850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314159-39CE-4C10-9EAD-F3CBD64084C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B95127-3C50-4367-BEBF-765723C7970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4"/>
            <a:ext cx="7772400" cy="1101725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50799-8F8A-4572-9BE9-71BBA88042B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F5B99E-355C-4436-924F-40785F31D92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EE83B-48FC-498A-8CD2-E98D5B61CFC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5C7194-29D4-498D-9C2C-0056FB7622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A50C3-DE2E-40EC-82D6-1D35C400342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FB1D50-8A8B-4789-8A96-F355157134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lIns="68580" tIns="34290" rIns="68580" bIns="34290"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lIns="68580" tIns="34290" rIns="68580" bIns="34290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6D56DE-D782-45D4-99F5-BA60DD3B6DD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97D15-9F69-4F1F-95F9-8BFF4A467C1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74B36-F72D-4A00-B20A-CD4DC9CCE258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3BAB6-F048-433C-AEAF-1D5BE40BFF7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lIns="68580" tIns="34290" rIns="68580" bIns="3429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38"/>
            <a:ext cx="4041775" cy="481012"/>
          </a:xfrm>
          <a:prstGeom prst="rect">
            <a:avLst/>
          </a:prstGeom>
        </p:spPr>
        <p:txBody>
          <a:bodyPr lIns="68580" tIns="34290" rIns="68580" bIns="3429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950"/>
            <a:ext cx="4041775" cy="2962275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05098-BC51-427F-966C-0941BF72499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048B6-2B63-4288-9064-B19090FE532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4714875"/>
            <a:ext cx="9144000" cy="428625"/>
          </a:xfrm>
          <a:prstGeom prst="rect">
            <a:avLst/>
          </a:prstGeom>
          <a:solidFill>
            <a:srgbClr val="0E309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/>
          </a:p>
        </p:txBody>
      </p:sp>
      <p:sp>
        <p:nvSpPr>
          <p:cNvPr id="3" name="灯片编号占位符 3"/>
          <p:cNvSpPr txBox="1"/>
          <p:nvPr/>
        </p:nvSpPr>
        <p:spPr bwMode="auto">
          <a:xfrm>
            <a:off x="179785" y="4866085"/>
            <a:ext cx="1439465" cy="2119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>
              <a:defRPr/>
            </a:pPr>
            <a:r>
              <a:rPr lang="de-DE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7B7BB3BD-6321-42EB-ACB1-891A3201920E}" type="slidenum"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26"/>
          <p:cNvGrpSpPr/>
          <p:nvPr userDrawn="1"/>
        </p:nvGrpSpPr>
        <p:grpSpPr bwMode="auto">
          <a:xfrm>
            <a:off x="0" y="0"/>
            <a:ext cx="5514975" cy="533400"/>
            <a:chOff x="711" y="0"/>
            <a:chExt cx="1497" cy="448"/>
          </a:xfrm>
        </p:grpSpPr>
        <p:sp>
          <p:nvSpPr>
            <p:cNvPr id="5" name="Rectangle 8"/>
            <p:cNvSpPr/>
            <p:nvPr/>
          </p:nvSpPr>
          <p:spPr bwMode="auto">
            <a:xfrm>
              <a:off x="711" y="0"/>
              <a:ext cx="1497" cy="448"/>
            </a:xfrm>
            <a:prstGeom prst="rect">
              <a:avLst/>
            </a:prstGeom>
            <a:solidFill>
              <a:srgbClr val="0E3092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algn="ctr" defTabSz="513080" eaLnBrk="0" hangingPunct="0">
                <a:defRPr/>
              </a:pPr>
              <a:endParaRPr lang="en-US" altLang="zh-CN" sz="1700" dirty="0">
                <a:solidFill>
                  <a:srgbClr val="0099CC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" name="Line 25"/>
            <p:cNvSpPr/>
            <p:nvPr/>
          </p:nvSpPr>
          <p:spPr bwMode="auto">
            <a:xfrm>
              <a:off x="711" y="360"/>
              <a:ext cx="149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1800" dirty="0">
                <a:latin typeface="Calibri" panose="020F0502020204030204" pitchFamily="34" charset="0"/>
              </a:endParaRPr>
            </a:p>
          </p:txBody>
        </p:sp>
      </p:grpSp>
      <p:sp>
        <p:nvSpPr>
          <p:cNvPr id="7" name="矩形 25"/>
          <p:cNvSpPr/>
          <p:nvPr/>
        </p:nvSpPr>
        <p:spPr bwMode="auto">
          <a:xfrm>
            <a:off x="0" y="610791"/>
            <a:ext cx="9144000" cy="46434"/>
          </a:xfrm>
          <a:prstGeom prst="rect">
            <a:avLst/>
          </a:prstGeom>
          <a:solidFill>
            <a:srgbClr val="0E3092"/>
          </a:solidFill>
          <a:ln w="9525" algn="ctr">
            <a:noFill/>
            <a:miter lim="800000"/>
          </a:ln>
        </p:spPr>
        <p:txBody>
          <a:bodyPr lIns="68577" tIns="34289" rIns="68577" bIns="34289" anchor="ctr"/>
          <a:lstStyle/>
          <a:p>
            <a:pPr algn="ctr" defTabSz="513080" eaLnBrk="0" hangingPunct="0">
              <a:defRPr/>
            </a:pPr>
            <a:endParaRPr lang="zh-CN" altLang="en-US" sz="1700" dirty="0">
              <a:solidFill>
                <a:srgbClr val="0099CC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6101953" y="4751785"/>
            <a:ext cx="3013472" cy="577063"/>
          </a:xfrm>
          <a:prstGeom prst="rect">
            <a:avLst/>
          </a:prstGeom>
          <a:noFill/>
          <a:ln>
            <a:noFill/>
          </a:ln>
        </p:spPr>
        <p:txBody>
          <a:bodyPr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defRPr/>
            </a:pPr>
            <a:r>
              <a:rPr lang="zh-CN" altLang="en-US" sz="1100" b="1" spc="16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中国航天科技集团有限公司</a:t>
            </a:r>
            <a:endParaRPr lang="en-US" altLang="zh-CN" sz="1100" b="1" spc="16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 eaLnBrk="1" hangingPunct="1">
              <a:defRPr/>
            </a:pPr>
            <a:r>
              <a:rPr lang="en-US" altLang="zh-CN" sz="1100" kern="900" spc="-17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China Aerospace Science and Technology Corporation</a:t>
            </a:r>
            <a:endParaRPr lang="zh-CN" altLang="en-US" sz="1100" kern="900" spc="-1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64166" y="19050"/>
            <a:ext cx="502444" cy="52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ACC648-05CE-4695-97CC-730220E124CB}" type="datetimeFigureOut">
              <a:rPr lang="zh-CN" altLang="en-US"/>
            </a:fld>
            <a:endParaRPr lang="zh-CN" altLang="en-US"/>
          </a:p>
        </p:txBody>
      </p:sp>
      <p:sp>
        <p:nvSpPr>
          <p:cNvPr id="11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8FE5C-A74B-4270-87D5-281617AE9C0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4714875"/>
            <a:ext cx="9144000" cy="428625"/>
          </a:xfrm>
          <a:prstGeom prst="rect">
            <a:avLst/>
          </a:prstGeom>
          <a:solidFill>
            <a:srgbClr val="0E309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/>
          </a:p>
        </p:txBody>
      </p:sp>
      <p:sp>
        <p:nvSpPr>
          <p:cNvPr id="3" name="灯片编号占位符 3"/>
          <p:cNvSpPr txBox="1"/>
          <p:nvPr/>
        </p:nvSpPr>
        <p:spPr bwMode="auto">
          <a:xfrm>
            <a:off x="179785" y="4866085"/>
            <a:ext cx="1439465" cy="2119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>
              <a:defRPr/>
            </a:pPr>
            <a:r>
              <a:rPr lang="de-DE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0862EB76-E248-4C55-8569-1E9DC68ED2A8}" type="slidenum"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26"/>
          <p:cNvGrpSpPr/>
          <p:nvPr userDrawn="1"/>
        </p:nvGrpSpPr>
        <p:grpSpPr bwMode="auto">
          <a:xfrm>
            <a:off x="0" y="0"/>
            <a:ext cx="5943600" cy="533400"/>
            <a:chOff x="711" y="0"/>
            <a:chExt cx="1497" cy="448"/>
          </a:xfrm>
        </p:grpSpPr>
        <p:sp>
          <p:nvSpPr>
            <p:cNvPr id="5" name="Rectangle 8"/>
            <p:cNvSpPr/>
            <p:nvPr/>
          </p:nvSpPr>
          <p:spPr bwMode="auto">
            <a:xfrm>
              <a:off x="711" y="0"/>
              <a:ext cx="1497" cy="448"/>
            </a:xfrm>
            <a:prstGeom prst="rect">
              <a:avLst/>
            </a:prstGeom>
            <a:solidFill>
              <a:srgbClr val="0E3092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algn="ctr" defTabSz="513080" eaLnBrk="0" hangingPunct="0">
                <a:defRPr/>
              </a:pPr>
              <a:endParaRPr lang="en-US" altLang="zh-CN" sz="1700" dirty="0">
                <a:solidFill>
                  <a:srgbClr val="0099CC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" name="Line 25"/>
            <p:cNvSpPr/>
            <p:nvPr/>
          </p:nvSpPr>
          <p:spPr bwMode="auto">
            <a:xfrm>
              <a:off x="711" y="360"/>
              <a:ext cx="149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 sz="1800" dirty="0">
                <a:latin typeface="Calibri" panose="020F0502020204030204" pitchFamily="34" charset="0"/>
              </a:endParaRPr>
            </a:p>
          </p:txBody>
        </p:sp>
      </p:grpSp>
      <p:sp>
        <p:nvSpPr>
          <p:cNvPr id="7" name="矩形 25"/>
          <p:cNvSpPr/>
          <p:nvPr/>
        </p:nvSpPr>
        <p:spPr bwMode="auto">
          <a:xfrm>
            <a:off x="0" y="610791"/>
            <a:ext cx="9144000" cy="46434"/>
          </a:xfrm>
          <a:prstGeom prst="rect">
            <a:avLst/>
          </a:prstGeom>
          <a:solidFill>
            <a:srgbClr val="0E3092"/>
          </a:solidFill>
          <a:ln w="9525" algn="ctr">
            <a:noFill/>
            <a:miter lim="800000"/>
          </a:ln>
        </p:spPr>
        <p:txBody>
          <a:bodyPr lIns="68577" tIns="34289" rIns="68577" bIns="34289" anchor="ctr"/>
          <a:lstStyle/>
          <a:p>
            <a:pPr algn="ctr" defTabSz="513080" eaLnBrk="0" hangingPunct="0">
              <a:defRPr/>
            </a:pPr>
            <a:endParaRPr lang="zh-CN" altLang="en-US" sz="1700" dirty="0">
              <a:solidFill>
                <a:srgbClr val="0099CC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6101953" y="4751785"/>
            <a:ext cx="3013472" cy="577063"/>
          </a:xfrm>
          <a:prstGeom prst="rect">
            <a:avLst/>
          </a:prstGeom>
          <a:noFill/>
          <a:ln>
            <a:noFill/>
          </a:ln>
        </p:spPr>
        <p:txBody>
          <a:bodyPr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defRPr/>
            </a:pPr>
            <a:r>
              <a:rPr lang="zh-CN" altLang="en-US" sz="1100" b="1" spc="16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中国航天科技集团有限公司</a:t>
            </a:r>
            <a:endParaRPr lang="en-US" altLang="zh-CN" sz="1100" b="1" spc="16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 eaLnBrk="1" hangingPunct="1">
              <a:defRPr/>
            </a:pPr>
            <a:r>
              <a:rPr lang="en-US" altLang="zh-CN" sz="1100" kern="900" spc="-17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China Aerospace Science and Technology Corporation</a:t>
            </a:r>
            <a:endParaRPr lang="zh-CN" altLang="en-US" sz="1100" kern="900" spc="-1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64166" y="19050"/>
            <a:ext cx="502444" cy="52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DC98C0-5892-4CE4-80B3-973C864ED47B}" type="datetimeFigureOut">
              <a:rPr lang="zh-CN" altLang="en-US"/>
            </a:fld>
            <a:endParaRPr lang="zh-CN" altLang="en-US"/>
          </a:p>
        </p:txBody>
      </p:sp>
      <p:sp>
        <p:nvSpPr>
          <p:cNvPr id="11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D5E892-EAAB-41D1-9D86-ECF0CABACAB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4714875"/>
            <a:ext cx="9144000" cy="428625"/>
          </a:xfrm>
          <a:prstGeom prst="rect">
            <a:avLst/>
          </a:prstGeom>
          <a:solidFill>
            <a:srgbClr val="0E309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/>
          </a:p>
        </p:txBody>
      </p:sp>
      <p:sp>
        <p:nvSpPr>
          <p:cNvPr id="3" name="灯片编号占位符 3"/>
          <p:cNvSpPr txBox="1"/>
          <p:nvPr/>
        </p:nvSpPr>
        <p:spPr bwMode="auto">
          <a:xfrm>
            <a:off x="179785" y="4866085"/>
            <a:ext cx="1439465" cy="2119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/>
          <a:lstStyle/>
          <a:p>
            <a:pPr>
              <a:defRPr/>
            </a:pPr>
            <a:r>
              <a:rPr lang="de-DE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8C1B10FB-B15A-4EBA-B60B-7F22D1A9B611}" type="slidenum"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6101953" y="4751785"/>
            <a:ext cx="3013472" cy="577063"/>
          </a:xfrm>
          <a:prstGeom prst="rect">
            <a:avLst/>
          </a:prstGeom>
          <a:noFill/>
          <a:ln>
            <a:noFill/>
          </a:ln>
        </p:spPr>
        <p:txBody>
          <a:bodyPr lIns="68562" tIns="34281" rIns="68562" bIns="3428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defRPr/>
            </a:pPr>
            <a:r>
              <a:rPr lang="zh-CN" altLang="en-US" sz="1100" b="1" spc="16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中国航天科技集团有限公司</a:t>
            </a:r>
            <a:endParaRPr lang="en-US" altLang="zh-CN" sz="1100" b="1" spc="16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 eaLnBrk="1" hangingPunct="1">
              <a:defRPr/>
            </a:pPr>
            <a:r>
              <a:rPr lang="en-US" altLang="zh-CN" sz="1100" kern="900" spc="-17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China Aerospace Science and Technology Corporation</a:t>
            </a:r>
            <a:endParaRPr lang="zh-CN" altLang="en-US" sz="1100" kern="900" spc="-1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64166" y="19050"/>
            <a:ext cx="502444" cy="52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740638-BFFD-4DE5-862E-8F12D5680373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76FBE-42D5-481C-9DC8-B6203B946907}" type="slidenum">
              <a:rPr lang="zh-CN" altLang="en-US"/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lIns="68580" tIns="34290" rIns="68580" bIns="34290"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437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DFA8F3-EBF3-4681-B7E8-5726A81AFCC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2A1A6-982D-440F-9039-2A59213354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450"/>
          </a:xfrm>
          <a:prstGeom prst="rect">
            <a:avLst/>
          </a:prstGeom>
        </p:spPr>
        <p:txBody>
          <a:bodyPr lIns="68580" tIns="34290" rIns="68580" bIns="34290"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1"/>
            <a:ext cx="5486400" cy="603250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BFBCC1-082C-4E32-821B-154A865DADD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96D97-3791-4087-8B09-7101D202F5F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79B7D1-30E2-45D5-9C8B-D1945965B88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4BF241-AD2B-43B3-8D3E-570747B5379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A76BC-9F2E-49A5-8F5E-B9F4B1D5785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D986DB-9E17-4158-81AB-30FDC26AF1B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6"/>
            <a:ext cx="2057400" cy="4387850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6"/>
            <a:ext cx="6019800" cy="4387850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357DB-25B1-4412-8965-3CD3FE4BEB0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10340-8DA5-40A9-BBBA-A9C0D75A48C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571B8-DA26-49BE-B2B4-9F7B4602156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3B4EA0-4AAD-42D7-A90C-09AC1C3EDFC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31739-204A-4920-8570-7C7F9FA8923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CDA59-CBAB-4503-9ED2-9CD3064B12E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CD0844-8901-4F78-A969-C6252E7A51E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0D33C-A749-4466-BF39-548140EA796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80AB8-6B9E-41AD-A309-4950E651D1A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6B541-A30F-4697-833F-9A08846A044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17E1A5-30F3-48CA-A661-BA9D14268D5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C3B527-AA8B-4A5E-804C-8DC82684433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08F397-FD3D-44BB-BEA1-758BD5E92747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F930A-253B-4369-8A4D-D02AEFD2CA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F5D9CD-3243-4A3B-ABCE-9610B62E8D6D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D1668B-103A-4729-934F-CBC4DF09C7B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 noChangeArrowheads="1"/>
          </p:cNvPicPr>
          <p:nvPr userDrawn="1"/>
        </p:nvPicPr>
        <p:blipFill>
          <a:blip r:embed="rId2" cstate="print"/>
          <a:srcRect b="15749"/>
          <a:stretch>
            <a:fillRect/>
          </a:stretch>
        </p:blipFill>
        <p:spPr bwMode="auto">
          <a:xfrm>
            <a:off x="3314700" y="704850"/>
            <a:ext cx="5829300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72EA1F-D55C-4EC7-A185-7820CE8718D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B52B6-4B82-48BE-BEB1-722DA9A8437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6381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00D18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solidFill>
                <a:prstClr val="white"/>
              </a:solidFill>
            </a:endParaRPr>
          </a:p>
        </p:txBody>
      </p:sp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216275-9181-4C09-B6BC-267C18CAA4A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A728E-4B24-40B7-8DC4-BDE3E8E7FEB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4D0F35-BADD-451D-999A-CB27CE2C1795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9CC80-BBB0-4A12-B101-6D421E03E2C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6381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00D18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642937"/>
            <a:ext cx="9144000" cy="4500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>
              <a:solidFill>
                <a:prstClr val="white"/>
              </a:solidFill>
            </a:endParaRPr>
          </a:p>
        </p:txBody>
      </p:sp>
      <p:pic>
        <p:nvPicPr>
          <p:cNvPr id="5" name="图片 6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1" y="0"/>
            <a:ext cx="9141619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318757-3596-415D-8083-DCF803357654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CCD333-DE2E-49ED-AD58-DC3319B15B5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7A7CF-9103-4C2D-B1AB-1D0A3E43BD8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BEC76-9179-45D5-BFDC-814DFF07985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2ED8C-CBBB-4A43-A0F3-FDF0CCC1DA1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3743A8-5F0F-40FF-9906-D9CD8EDCE52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4778B8-1333-43B0-8FE4-D2DD999DAE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6E3EF7-A5ED-42C2-B7F5-D8E47DD34FE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E21BB7-D20C-4ADD-961F-8824EA8A528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4"/>
            <a:ext cx="7772400" cy="1101725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1BE2203-66A9-4D01-806D-9977DF20078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1B8FC50-38D8-42D0-ADD4-8036F0A473B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075"/>
          </a:xfrm>
          <a:prstGeom prst="rect">
            <a:avLst/>
          </a:prstGeom>
        </p:spPr>
        <p:txBody>
          <a:bodyPr lIns="91438" tIns="45719" rIns="91438" bIns="45719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65E482A-0B11-49E4-8A2F-ECE849E45D8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8DE4107-5307-4DF5-9DEA-E2A957E440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lIns="91438" tIns="45719" rIns="91438" bIns="45719"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9"/>
            <a:ext cx="7772400" cy="1125537"/>
          </a:xfrm>
          <a:prstGeom prst="rect">
            <a:avLst/>
          </a:prstGeom>
        </p:spPr>
        <p:txBody>
          <a:bodyPr lIns="91438" tIns="45719" rIns="91438" bIns="45719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282F2D1-DCC7-49EC-8449-9CAFEC473A4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13B557F-493C-44AD-BB58-B3CDAA0102F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79D8C9C-6A4B-4EA7-979A-5BEC6636F01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8705EFB-15CD-4678-85B5-A914C0BC2BF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94804-AD1E-46B0-9836-A5C31BFCD1D5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557E2-C9A2-4598-9469-BDC846B4966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lIns="91438" tIns="45719" rIns="91438" bIns="45719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38"/>
            <a:ext cx="4041775" cy="481012"/>
          </a:xfrm>
          <a:prstGeom prst="rect">
            <a:avLst/>
          </a:prstGeom>
        </p:spPr>
        <p:txBody>
          <a:bodyPr lIns="91438" tIns="45719" rIns="91438" bIns="45719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950"/>
            <a:ext cx="4041775" cy="296227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C032E4B-1ABB-4CB0-968F-FCF46F59F214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DF4ADE1-A5C8-44B0-9431-FF404EBBBC0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4714875"/>
            <a:ext cx="9144000" cy="428625"/>
          </a:xfrm>
          <a:prstGeom prst="rect">
            <a:avLst/>
          </a:prstGeom>
          <a:solidFill>
            <a:srgbClr val="0E3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" name="灯片编号占位符 3"/>
          <p:cNvSpPr txBox="1"/>
          <p:nvPr/>
        </p:nvSpPr>
        <p:spPr>
          <a:xfrm>
            <a:off x="179785" y="4866085"/>
            <a:ext cx="1439465" cy="211931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zh-CN"/>
            </a:defPPr>
            <a:lvl1pPr marL="0" algn="l" defTabSz="914400" rtl="0" eaLnBrk="1" latinLnBrk="0" hangingPunct="1">
              <a:defRPr sz="1200" i="0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en-US" b="1" dirty="0">
                <a:solidFill>
                  <a:prstClr val="white"/>
                </a:solidFill>
              </a:rPr>
              <a:t> </a:t>
            </a:r>
            <a:fld id="{62CB2B7C-C183-4E07-9DE7-F6EB9B9061C2}" type="slidenum">
              <a:rPr lang="zh-CN" altLang="en-US" b="1" dirty="0" smtClean="0">
                <a:solidFill>
                  <a:prstClr val="white"/>
                </a:solidFill>
              </a:rPr>
            </a:fld>
            <a:endParaRPr lang="en-US" b="1" dirty="0">
              <a:solidFill>
                <a:prstClr val="white"/>
              </a:solidFill>
            </a:endParaRPr>
          </a:p>
        </p:txBody>
      </p:sp>
      <p:grpSp>
        <p:nvGrpSpPr>
          <p:cNvPr id="4" name="Group 26"/>
          <p:cNvGrpSpPr/>
          <p:nvPr/>
        </p:nvGrpSpPr>
        <p:grpSpPr bwMode="auto">
          <a:xfrm>
            <a:off x="0" y="0"/>
            <a:ext cx="7019925" cy="533400"/>
            <a:chOff x="711" y="0"/>
            <a:chExt cx="1497" cy="448"/>
          </a:xfrm>
        </p:grpSpPr>
        <p:sp>
          <p:nvSpPr>
            <p:cNvPr id="5" name="Rectangle 8"/>
            <p:cNvSpPr/>
            <p:nvPr/>
          </p:nvSpPr>
          <p:spPr bwMode="auto">
            <a:xfrm>
              <a:off x="711" y="0"/>
              <a:ext cx="1497" cy="448"/>
            </a:xfrm>
            <a:prstGeom prst="rect">
              <a:avLst/>
            </a:prstGeom>
            <a:solidFill>
              <a:srgbClr val="0E3092"/>
            </a:solidFill>
            <a:ln w="9525" algn="ctr">
              <a:noFill/>
              <a:miter lim="800000"/>
            </a:ln>
          </p:spPr>
          <p:txBody>
            <a:bodyPr lIns="91436" tIns="45718" rIns="91436" bIns="45718" anchor="ctr"/>
            <a:lstStyle/>
            <a:p>
              <a:pPr algn="ctr" defTabSz="683895" eaLnBrk="0" hangingPunct="0">
                <a:defRPr/>
              </a:pPr>
              <a:endParaRPr lang="en-US" altLang="zh-CN" sz="1700" dirty="0">
                <a:solidFill>
                  <a:srgbClr val="0099CC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" name="Line 25"/>
            <p:cNvSpPr/>
            <p:nvPr/>
          </p:nvSpPr>
          <p:spPr bwMode="auto">
            <a:xfrm>
              <a:off x="711" y="360"/>
              <a:ext cx="149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7" name="矩形 25"/>
          <p:cNvSpPr/>
          <p:nvPr/>
        </p:nvSpPr>
        <p:spPr bwMode="auto">
          <a:xfrm>
            <a:off x="0" y="610791"/>
            <a:ext cx="9144000" cy="46434"/>
          </a:xfrm>
          <a:prstGeom prst="rect">
            <a:avLst/>
          </a:prstGeom>
          <a:solidFill>
            <a:srgbClr val="0E3092"/>
          </a:solidFill>
          <a:ln w="9525" algn="ctr">
            <a:noFill/>
            <a:miter lim="800000"/>
          </a:ln>
        </p:spPr>
        <p:txBody>
          <a:bodyPr lIns="68576" tIns="34289" rIns="68576" bIns="34289" anchor="ctr"/>
          <a:lstStyle/>
          <a:p>
            <a:pPr algn="ctr" defTabSz="683895" eaLnBrk="0" hangingPunct="0">
              <a:defRPr/>
            </a:pPr>
            <a:endParaRPr lang="zh-CN" altLang="en-US" sz="1700" dirty="0">
              <a:solidFill>
                <a:srgbClr val="0099CC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6101953" y="4751785"/>
            <a:ext cx="3013472" cy="577061"/>
          </a:xfrm>
          <a:prstGeom prst="rect">
            <a:avLst/>
          </a:prstGeom>
          <a:noFill/>
          <a:ln>
            <a:noFill/>
          </a:ln>
        </p:spPr>
        <p:txBody>
          <a:bodyPr lIns="68561" tIns="34280" rIns="68561" bIns="3428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defRPr/>
            </a:pPr>
            <a:r>
              <a:rPr lang="zh-CN" altLang="en-US" sz="1100" b="1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中国航天科技集团有限公司</a:t>
            </a:r>
            <a:endParaRPr lang="en-US" altLang="zh-CN" sz="1100" b="1" spc="2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 eaLnBrk="1" hangingPunct="1">
              <a:defRPr/>
            </a:pPr>
            <a:r>
              <a:rPr lang="en-US" altLang="zh-CN" sz="1100" kern="900" spc="-22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China Aerospace Science and Technology Corporation</a:t>
            </a:r>
            <a:endParaRPr lang="zh-CN" altLang="en-US" sz="1100" kern="900" spc="-22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10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64166" y="19050"/>
            <a:ext cx="502444" cy="52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4714875"/>
            <a:ext cx="9144000" cy="428625"/>
          </a:xfrm>
          <a:prstGeom prst="rect">
            <a:avLst/>
          </a:prstGeom>
          <a:solidFill>
            <a:srgbClr val="0E3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" name="灯片编号占位符 3"/>
          <p:cNvSpPr txBox="1"/>
          <p:nvPr/>
        </p:nvSpPr>
        <p:spPr>
          <a:xfrm>
            <a:off x="179785" y="4866085"/>
            <a:ext cx="1439465" cy="211931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zh-CN"/>
            </a:defPPr>
            <a:lvl1pPr marL="0" algn="l" defTabSz="914400" rtl="0" eaLnBrk="1" latinLnBrk="0" hangingPunct="1">
              <a:defRPr sz="1200" i="0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en-US" b="1" dirty="0">
                <a:solidFill>
                  <a:prstClr val="white"/>
                </a:solidFill>
              </a:rPr>
              <a:t> </a:t>
            </a:r>
            <a:fld id="{3EC97AD6-503B-4348-8DE8-7397BD3BB2BB}" type="slidenum">
              <a:rPr lang="zh-CN" altLang="en-US" b="1" dirty="0" smtClean="0">
                <a:solidFill>
                  <a:prstClr val="white"/>
                </a:solidFill>
              </a:rPr>
            </a:fld>
            <a:endParaRPr lang="en-US" b="1" dirty="0">
              <a:solidFill>
                <a:prstClr val="white"/>
              </a:solidFill>
            </a:endParaRPr>
          </a:p>
        </p:txBody>
      </p:sp>
      <p:grpSp>
        <p:nvGrpSpPr>
          <p:cNvPr id="4" name="Group 26"/>
          <p:cNvGrpSpPr/>
          <p:nvPr/>
        </p:nvGrpSpPr>
        <p:grpSpPr bwMode="auto">
          <a:xfrm>
            <a:off x="0" y="0"/>
            <a:ext cx="9144000" cy="533400"/>
            <a:chOff x="711" y="0"/>
            <a:chExt cx="1497" cy="448"/>
          </a:xfrm>
        </p:grpSpPr>
        <p:sp>
          <p:nvSpPr>
            <p:cNvPr id="5" name="Rectangle 8"/>
            <p:cNvSpPr/>
            <p:nvPr/>
          </p:nvSpPr>
          <p:spPr bwMode="auto">
            <a:xfrm>
              <a:off x="711" y="0"/>
              <a:ext cx="1497" cy="448"/>
            </a:xfrm>
            <a:prstGeom prst="rect">
              <a:avLst/>
            </a:prstGeom>
            <a:solidFill>
              <a:srgbClr val="0E3092"/>
            </a:solidFill>
            <a:ln w="9525" algn="ctr">
              <a:noFill/>
              <a:miter lim="800000"/>
            </a:ln>
          </p:spPr>
          <p:txBody>
            <a:bodyPr lIns="91436" tIns="45718" rIns="91436" bIns="45718" anchor="ctr"/>
            <a:lstStyle/>
            <a:p>
              <a:pPr algn="ctr" defTabSz="683895" eaLnBrk="0" hangingPunct="0">
                <a:defRPr/>
              </a:pPr>
              <a:endParaRPr lang="en-US" altLang="zh-CN" sz="1700" dirty="0">
                <a:solidFill>
                  <a:srgbClr val="0099CC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" name="Line 25"/>
            <p:cNvSpPr/>
            <p:nvPr/>
          </p:nvSpPr>
          <p:spPr bwMode="auto">
            <a:xfrm>
              <a:off x="711" y="360"/>
              <a:ext cx="149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0" hangingPunct="0"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7" name="矩形 25"/>
          <p:cNvSpPr/>
          <p:nvPr/>
        </p:nvSpPr>
        <p:spPr bwMode="auto">
          <a:xfrm>
            <a:off x="0" y="610791"/>
            <a:ext cx="9144000" cy="46434"/>
          </a:xfrm>
          <a:prstGeom prst="rect">
            <a:avLst/>
          </a:prstGeom>
          <a:solidFill>
            <a:srgbClr val="0E3092"/>
          </a:solidFill>
          <a:ln w="9525" algn="ctr">
            <a:noFill/>
            <a:miter lim="800000"/>
          </a:ln>
        </p:spPr>
        <p:txBody>
          <a:bodyPr lIns="68576" tIns="34289" rIns="68576" bIns="34289" anchor="ctr"/>
          <a:lstStyle/>
          <a:p>
            <a:pPr algn="ctr" defTabSz="683895" eaLnBrk="0" hangingPunct="0">
              <a:defRPr/>
            </a:pPr>
            <a:endParaRPr lang="zh-CN" altLang="en-US" sz="1700" dirty="0">
              <a:solidFill>
                <a:srgbClr val="0099CC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6101953" y="4751785"/>
            <a:ext cx="3013472" cy="577061"/>
          </a:xfrm>
          <a:prstGeom prst="rect">
            <a:avLst/>
          </a:prstGeom>
          <a:noFill/>
          <a:ln>
            <a:noFill/>
          </a:ln>
        </p:spPr>
        <p:txBody>
          <a:bodyPr lIns="68561" tIns="34280" rIns="68561" bIns="3428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defRPr/>
            </a:pPr>
            <a:r>
              <a:rPr lang="zh-CN" altLang="en-US" sz="1100" b="1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中国航天科技集团有限公司</a:t>
            </a:r>
            <a:endParaRPr lang="en-US" altLang="zh-CN" sz="1100" b="1" spc="2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 eaLnBrk="1" hangingPunct="1">
              <a:defRPr/>
            </a:pPr>
            <a:r>
              <a:rPr lang="en-US" altLang="zh-CN" sz="1100" kern="900" spc="-22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China Aerospace Science and Technology Corporation</a:t>
            </a:r>
            <a:endParaRPr lang="zh-CN" altLang="en-US" sz="1100" kern="900" spc="-22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4714875"/>
            <a:ext cx="9144000" cy="428625"/>
          </a:xfrm>
          <a:prstGeom prst="rect">
            <a:avLst/>
          </a:prstGeom>
          <a:solidFill>
            <a:srgbClr val="0E3092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" name="灯片编号占位符 3"/>
          <p:cNvSpPr txBox="1"/>
          <p:nvPr/>
        </p:nvSpPr>
        <p:spPr>
          <a:xfrm>
            <a:off x="179785" y="4866085"/>
            <a:ext cx="1439465" cy="211931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zh-CN"/>
            </a:defPPr>
            <a:lvl1pPr marL="0" algn="l" defTabSz="914400" rtl="0" eaLnBrk="1" latinLnBrk="0" hangingPunct="1">
              <a:defRPr sz="1200" i="0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altLang="en-US" b="1" dirty="0">
                <a:solidFill>
                  <a:prstClr val="white"/>
                </a:solidFill>
              </a:rPr>
              <a:t> </a:t>
            </a:r>
            <a:fld id="{2455E7DE-A45C-48FD-9BD4-38E6723D852F}" type="slidenum">
              <a:rPr lang="zh-CN" altLang="en-US" b="1" dirty="0" smtClean="0">
                <a:solidFill>
                  <a:prstClr val="white"/>
                </a:solidFill>
              </a:rPr>
            </a:fld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6101953" y="4751785"/>
            <a:ext cx="3013472" cy="577061"/>
          </a:xfrm>
          <a:prstGeom prst="rect">
            <a:avLst/>
          </a:prstGeom>
          <a:noFill/>
          <a:ln>
            <a:noFill/>
          </a:ln>
        </p:spPr>
        <p:txBody>
          <a:bodyPr lIns="68561" tIns="34280" rIns="68561" bIns="3428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defRPr/>
            </a:pPr>
            <a:r>
              <a:rPr lang="zh-CN" altLang="en-US" sz="1100" b="1" spc="22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中国航天科技集团有限公司</a:t>
            </a:r>
            <a:endParaRPr lang="en-US" altLang="zh-CN" sz="1100" b="1" spc="2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 eaLnBrk="1" hangingPunct="1">
              <a:defRPr/>
            </a:pPr>
            <a:r>
              <a:rPr lang="en-US" altLang="zh-CN" sz="1100" kern="900" spc="-22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China Aerospace Science and Technology Corporation</a:t>
            </a:r>
            <a:endParaRPr lang="zh-CN" altLang="en-US" sz="1100" kern="900" spc="-22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10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64166" y="19050"/>
            <a:ext cx="502444" cy="52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7892D36-94A2-4381-92AB-0ACB3919FCB7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885C610-D977-4BA7-A050-8EAC880DDC8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9"/>
            <a:ext cx="3008313" cy="871537"/>
          </a:xfrm>
          <a:prstGeom prst="rect">
            <a:avLst/>
          </a:prstGeom>
        </p:spPr>
        <p:txBody>
          <a:bodyPr lIns="91438" tIns="45719" rIns="91438" bIns="45719"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437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5"/>
            <a:ext cx="3008313" cy="351790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68E987F-9A7B-4C00-9334-33F7B20DE678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8927BB0-1BD8-4FC0-BA1B-F12900709CF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450"/>
          </a:xfrm>
          <a:prstGeom prst="rect">
            <a:avLst/>
          </a:prstGeom>
        </p:spPr>
        <p:txBody>
          <a:bodyPr lIns="91438" tIns="45719" rIns="91438" bIns="45719"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1"/>
            <a:ext cx="5486400" cy="60325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F74D22D-3005-4BD1-A924-1DCDE38C3CB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F750411-799A-438F-A131-4FDCD80A193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91438" tIns="45719" rIns="91438" bIns="45719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075"/>
          </a:xfrm>
          <a:prstGeom prst="rect">
            <a:avLst/>
          </a:prstGeom>
        </p:spPr>
        <p:txBody>
          <a:bodyPr vert="eaVert" lIns="91438" tIns="45719" rIns="91438" bIns="45719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E827902-F01F-4059-AE79-7A5E2D1DE61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BC480DC-62EF-4C59-B838-E8FE3F1F267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6"/>
            <a:ext cx="2057400" cy="4387850"/>
          </a:xfrm>
          <a:prstGeom prst="rect">
            <a:avLst/>
          </a:prstGeom>
        </p:spPr>
        <p:txBody>
          <a:bodyPr vert="eaVert" lIns="91438" tIns="45719" rIns="91438" bIns="45719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6"/>
            <a:ext cx="6019800" cy="4387850"/>
          </a:xfrm>
          <a:prstGeom prst="rect">
            <a:avLst/>
          </a:prstGeom>
        </p:spPr>
        <p:txBody>
          <a:bodyPr vert="eaVert" lIns="91438" tIns="45719" rIns="91438" bIns="45719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C22F59A-4FF8-43F1-9D1D-9D2F1743371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6BE1EE0-EEB8-48DC-8A69-05D1A299CA9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图片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1" y="1"/>
            <a:ext cx="9345215" cy="5183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B4F32-68A3-4961-948E-74679BB3FF7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813786-1C96-448A-B758-2770606A7533}" type="slidenum">
              <a:rPr lang="zh-CN" altLang="en-US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26663-C48F-462B-BEBE-6405CDD83567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BCF8C-5F93-4B3C-9D33-FED7FF682FF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B4F32-68A3-4961-948E-74679BB3FF7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813786-1C96-448A-B758-2770606A7533}" type="slidenum">
              <a:rPr lang="zh-CN" altLang="en-US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B4F32-68A3-4961-948E-74679BB3FF7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813786-1C96-448A-B758-2770606A7533}" type="slidenum">
              <a:rPr lang="zh-CN" altLang="en-US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 noChangeArrowheads="1"/>
          </p:cNvPicPr>
          <p:nvPr userDrawn="1"/>
        </p:nvPicPr>
        <p:blipFill>
          <a:blip r:embed="rId2" cstate="print"/>
          <a:srcRect b="15749"/>
          <a:stretch>
            <a:fillRect/>
          </a:stretch>
        </p:blipFill>
        <p:spPr bwMode="auto">
          <a:xfrm>
            <a:off x="3314700" y="704850"/>
            <a:ext cx="5829300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06C3E-CACB-43C2-AEAF-567778DD2B95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1FA36-20E2-48CD-A19E-C382493EAD2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6381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00D18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noProof="1"/>
          </a:p>
        </p:txBody>
      </p:sp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326A8-7AD8-4F89-A650-DE20E6EB466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8F14D-8B09-4422-9804-3D61D67F47E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6" Type="http://schemas.openxmlformats.org/officeDocument/2006/relationships/theme" Target="../theme/theme4.xml"/><Relationship Id="rId15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4" Type="http://schemas.openxmlformats.org/officeDocument/2006/relationships/theme" Target="../theme/theme5.xml"/><Relationship Id="rId1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4" Type="http://schemas.openxmlformats.org/officeDocument/2006/relationships/theme" Target="../theme/theme6.xml"/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/Relationships>
</file>

<file path=ppt/slideMasters/_rels/slideMaster8.xml.rels><?xml version="1.0" encoding="UTF-8" standalone="yes"?>
<Relationships xmlns="http://schemas.openxmlformats.org/package/2006/relationships"><Relationship Id="rId4" Type="http://schemas.openxmlformats.org/officeDocument/2006/relationships/theme" Target="../theme/theme8.xml"/><Relationship Id="rId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/Relationships>
</file>

<file path=ppt/slideMasters/_rels/slideMaster9.xml.rels><?xml version="1.0" encoding="UTF-8" standalone="yes"?>
<Relationships xmlns="http://schemas.openxmlformats.org/package/2006/relationships"><Relationship Id="rId4" Type="http://schemas.openxmlformats.org/officeDocument/2006/relationships/theme" Target="../theme/theme9.xml"/><Relationship Id="rId3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占位符 1"/>
          <p:cNvSpPr>
            <a:spLocks noGrp="1"/>
          </p:cNvSpPr>
          <p:nvPr>
            <p:ph type="title" idx="4294967295"/>
          </p:nvPr>
        </p:nvSpPr>
        <p:spPr bwMode="auto">
          <a:xfrm>
            <a:off x="628650" y="273844"/>
            <a:ext cx="7886700" cy="9941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580" tIns="34290" rIns="68580" bIns="3429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483" name="文本占位符 2"/>
          <p:cNvSpPr>
            <a:spLocks noGrp="1"/>
          </p:cNvSpPr>
          <p:nvPr>
            <p:ph type="body" idx="9"/>
          </p:nvPr>
        </p:nvSpPr>
        <p:spPr bwMode="auto">
          <a:xfrm>
            <a:off x="628650" y="1369218"/>
            <a:ext cx="7886700" cy="32635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B7D95C8-FE82-4A10-9AFA-7B93DB2A7DC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/>
          <a:lstStyle>
            <a:lvl1pPr algn="r">
              <a:defRPr sz="1200" b="1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FBFD687-5625-4D0A-927A-A96186E42B4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503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 eaLnBrk="0" hangingPunct="0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22031E8-90C5-44B8-890D-E71D6AD10A7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503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 eaLnBrk="0" hangingPunct="0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503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0BB3EA-AE42-4B92-8024-B806982EA33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ts val="95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ts val="95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ts val="95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ts val="95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ts val="95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ts val="1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ts val="1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ts val="1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ts val="1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503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 eaLnBrk="0" hangingPunct="0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64504B2-4AE5-43ED-94C9-5FCE3421CC8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503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 eaLnBrk="0" hangingPunct="0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503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C59D789-EA64-4519-ACFF-5136205A666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ts val="95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ts val="95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ts val="95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ts val="95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ts val="95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ts val="1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ts val="1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ts val="1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ts val="1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占位符 1"/>
          <p:cNvSpPr>
            <a:spLocks noGrp="1"/>
          </p:cNvSpPr>
          <p:nvPr>
            <p:ph type="title" idx="4294967295"/>
          </p:nvPr>
        </p:nvSpPr>
        <p:spPr bwMode="auto">
          <a:xfrm>
            <a:off x="628650" y="273844"/>
            <a:ext cx="7886700" cy="9941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580" tIns="34290" rIns="68580" bIns="3429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8675" name="文本占位符 2"/>
          <p:cNvSpPr>
            <a:spLocks noGrp="1"/>
          </p:cNvSpPr>
          <p:nvPr>
            <p:ph type="body" idx="9"/>
          </p:nvPr>
        </p:nvSpPr>
        <p:spPr bwMode="auto">
          <a:xfrm>
            <a:off x="628650" y="1369218"/>
            <a:ext cx="7886700" cy="32635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noProof="1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D78EFE9-A1D5-41DF-8E0C-38157B8233D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 noProof="1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/>
          <a:lstStyle>
            <a:lvl1pPr algn="r">
              <a:defRPr sz="1200" b="1">
                <a:solidFill>
                  <a:prstClr val="black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503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 eaLnBrk="0" hangingPunct="0"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7985395-9614-4805-A7B2-39C27DD3E26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503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 eaLnBrk="0" hangingPunct="0"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503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 eaLnBrk="0" hangingPunct="0"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332A60B-453B-4F1F-B308-29E8E09FD8F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265" indent="-34226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315" indent="-28511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796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796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796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993775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4"/>
            <a:ext cx="7886700" cy="3263900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050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800" smtClean="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BC51F7C0-A0F4-4590-B21B-B79B677B9C2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050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050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800" smtClean="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3B28A25C-0938-49E4-958E-334BC0F13EA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</p:sldLayoutIdLst>
  <p:txStyles>
    <p:titleStyle>
      <a:lvl1pPr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161925" indent="-161925" algn="l" defTabSz="648970" rtl="0" fontAlgn="base">
        <a:lnSpc>
          <a:spcPct val="90000"/>
        </a:lnSpc>
        <a:spcBef>
          <a:spcPts val="715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045" indent="-161925" algn="l" defTabSz="648970" rtl="0" fontAlgn="base">
        <a:lnSpc>
          <a:spcPct val="90000"/>
        </a:lnSpc>
        <a:spcBef>
          <a:spcPts val="35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0895" indent="-161925" algn="l" defTabSz="648970" rtl="0" fontAlgn="base">
        <a:lnSpc>
          <a:spcPct val="90000"/>
        </a:lnSpc>
        <a:spcBef>
          <a:spcPts val="35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6650" indent="-161925" algn="l" defTabSz="648970" rtl="0" fontAlgn="base">
        <a:lnSpc>
          <a:spcPct val="90000"/>
        </a:lnSpc>
        <a:spcBef>
          <a:spcPts val="35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405" indent="-161925" algn="l" defTabSz="648970" rtl="0" fontAlgn="base">
        <a:lnSpc>
          <a:spcPct val="90000"/>
        </a:lnSpc>
        <a:spcBef>
          <a:spcPts val="35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16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328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40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6352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512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024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536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0048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560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5072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584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0096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993775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4"/>
            <a:ext cx="7886700" cy="3263900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050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800" smtClean="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BC51F7C0-A0F4-4590-B21B-B79B677B9C2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050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050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800" smtClean="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3B28A25C-0938-49E4-958E-334BC0F13EA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</p:sldLayoutIdLst>
  <p:txStyles>
    <p:titleStyle>
      <a:lvl1pPr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161925" indent="-161925" algn="l" defTabSz="648970" rtl="0" fontAlgn="base">
        <a:lnSpc>
          <a:spcPct val="90000"/>
        </a:lnSpc>
        <a:spcBef>
          <a:spcPts val="715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045" indent="-161925" algn="l" defTabSz="648970" rtl="0" fontAlgn="base">
        <a:lnSpc>
          <a:spcPct val="90000"/>
        </a:lnSpc>
        <a:spcBef>
          <a:spcPts val="35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0895" indent="-161925" algn="l" defTabSz="648970" rtl="0" fontAlgn="base">
        <a:lnSpc>
          <a:spcPct val="90000"/>
        </a:lnSpc>
        <a:spcBef>
          <a:spcPts val="35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6650" indent="-161925" algn="l" defTabSz="648970" rtl="0" fontAlgn="base">
        <a:lnSpc>
          <a:spcPct val="90000"/>
        </a:lnSpc>
        <a:spcBef>
          <a:spcPts val="35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405" indent="-161925" algn="l" defTabSz="648970" rtl="0" fontAlgn="base">
        <a:lnSpc>
          <a:spcPct val="90000"/>
        </a:lnSpc>
        <a:spcBef>
          <a:spcPts val="35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16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328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40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6352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512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024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536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0048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560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5072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584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0096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993775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4"/>
            <a:ext cx="7886700" cy="3263900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050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800" smtClean="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BC51F7C0-A0F4-4590-B21B-B79B677B9C2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050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050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800" smtClean="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3B28A25C-0938-49E4-958E-334BC0F13EA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</p:sldLayoutIdLst>
  <p:txStyles>
    <p:titleStyle>
      <a:lvl1pPr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161925" indent="-161925" algn="l" defTabSz="648970" rtl="0" fontAlgn="base">
        <a:lnSpc>
          <a:spcPct val="90000"/>
        </a:lnSpc>
        <a:spcBef>
          <a:spcPts val="715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045" indent="-161925" algn="l" defTabSz="648970" rtl="0" fontAlgn="base">
        <a:lnSpc>
          <a:spcPct val="90000"/>
        </a:lnSpc>
        <a:spcBef>
          <a:spcPts val="35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0895" indent="-161925" algn="l" defTabSz="648970" rtl="0" fontAlgn="base">
        <a:lnSpc>
          <a:spcPct val="90000"/>
        </a:lnSpc>
        <a:spcBef>
          <a:spcPts val="35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6650" indent="-161925" algn="l" defTabSz="648970" rtl="0" fontAlgn="base">
        <a:lnSpc>
          <a:spcPct val="90000"/>
        </a:lnSpc>
        <a:spcBef>
          <a:spcPts val="35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405" indent="-161925" algn="l" defTabSz="648970" rtl="0" fontAlgn="base">
        <a:lnSpc>
          <a:spcPct val="90000"/>
        </a:lnSpc>
        <a:spcBef>
          <a:spcPts val="35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16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328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40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6352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512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024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536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0048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560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5072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584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0096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993775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4"/>
            <a:ext cx="7886700" cy="3263900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050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800" smtClean="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BC51F7C0-A0F4-4590-B21B-B79B677B9C2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050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8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050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800" smtClean="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3B28A25C-0938-49E4-958E-334BC0F13EA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</p:sldLayoutIdLst>
  <p:txStyles>
    <p:titleStyle>
      <a:lvl1pPr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defTabSz="648970" rtl="0" fontAlgn="base">
        <a:lnSpc>
          <a:spcPct val="90000"/>
        </a:lnSpc>
        <a:spcBef>
          <a:spcPct val="0"/>
        </a:spcBef>
        <a:spcAft>
          <a:spcPct val="0"/>
        </a:spcAft>
        <a:defRPr sz="31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161925" indent="-161925" algn="l" defTabSz="648970" rtl="0" fontAlgn="base">
        <a:lnSpc>
          <a:spcPct val="90000"/>
        </a:lnSpc>
        <a:spcBef>
          <a:spcPts val="715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045" indent="-161925" algn="l" defTabSz="648970" rtl="0" fontAlgn="base">
        <a:lnSpc>
          <a:spcPct val="90000"/>
        </a:lnSpc>
        <a:spcBef>
          <a:spcPts val="35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0895" indent="-161925" algn="l" defTabSz="648970" rtl="0" fontAlgn="base">
        <a:lnSpc>
          <a:spcPct val="90000"/>
        </a:lnSpc>
        <a:spcBef>
          <a:spcPts val="35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6650" indent="-161925" algn="l" defTabSz="648970" rtl="0" fontAlgn="base">
        <a:lnSpc>
          <a:spcPct val="90000"/>
        </a:lnSpc>
        <a:spcBef>
          <a:spcPts val="35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405" indent="-161925" algn="l" defTabSz="648970" rtl="0" fontAlgn="base">
        <a:lnSpc>
          <a:spcPct val="90000"/>
        </a:lnSpc>
        <a:spcBef>
          <a:spcPts val="35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16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328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40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63520" indent="-162560" algn="l" defTabSz="649605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512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024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536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0048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560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5072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584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00960" algn="l" defTabSz="64960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0.png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5.xml"/><Relationship Id="rId4" Type="http://schemas.openxmlformats.org/officeDocument/2006/relationships/image" Target="../media/image3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6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" y="4055555"/>
            <a:ext cx="9153000" cy="1101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0" name="图片 20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1639095" y="150813"/>
            <a:ext cx="6878561" cy="344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13"/>
          <p:cNvGrpSpPr>
            <a:grpSpLocks noChangeAspect="1"/>
          </p:cNvGrpSpPr>
          <p:nvPr/>
        </p:nvGrpSpPr>
        <p:grpSpPr bwMode="auto">
          <a:xfrm>
            <a:off x="6357938" y="3082132"/>
            <a:ext cx="2857500" cy="1782762"/>
            <a:chOff x="0" y="0"/>
            <a:chExt cx="5324471" cy="3322983"/>
          </a:xfrm>
        </p:grpSpPr>
        <p:pic>
          <p:nvPicPr>
            <p:cNvPr id="43018" name="图片 14"/>
            <p:cNvPicPr>
              <a:picLocks noChangeAspect="1" noChangeArrowheads="1"/>
            </p:cNvPicPr>
            <p:nvPr/>
          </p:nvPicPr>
          <p:blipFill>
            <a:blip r:embed="rId3"/>
            <a:srcRect b="52040"/>
            <a:stretch>
              <a:fillRect/>
            </a:stretch>
          </p:blipFill>
          <p:spPr bwMode="auto">
            <a:xfrm>
              <a:off x="6345" y="0"/>
              <a:ext cx="5318126" cy="1642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19" name="图片 15"/>
            <p:cNvPicPr>
              <a:picLocks noChangeAspect="1" noChangeArrowheads="1"/>
            </p:cNvPicPr>
            <p:nvPr/>
          </p:nvPicPr>
          <p:blipFill>
            <a:blip r:embed="rId3"/>
            <a:srcRect t="50633" r="2628"/>
            <a:stretch>
              <a:fillRect/>
            </a:stretch>
          </p:blipFill>
          <p:spPr bwMode="auto">
            <a:xfrm>
              <a:off x="0" y="1632436"/>
              <a:ext cx="5178426" cy="1690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矩形 13"/>
          <p:cNvSpPr/>
          <p:nvPr/>
        </p:nvSpPr>
        <p:spPr bwMode="auto">
          <a:xfrm flipH="1">
            <a:off x="0" y="1418880"/>
            <a:ext cx="9144000" cy="586105"/>
          </a:xfrm>
          <a:custGeom>
            <a:avLst/>
            <a:gdLst>
              <a:gd name="T0" fmla="*/ 0 w 2600392"/>
              <a:gd name="T1" fmla="*/ 8328 h 1801632"/>
              <a:gd name="T2" fmla="*/ 0 w 2600392"/>
              <a:gd name="T3" fmla="*/ 8328 h 1801632"/>
              <a:gd name="T4" fmla="*/ 0 w 2600392"/>
              <a:gd name="T5" fmla="*/ 120927 h 1801632"/>
              <a:gd name="T6" fmla="*/ 0 w 2600392"/>
              <a:gd name="T7" fmla="*/ 120927 h 1801632"/>
              <a:gd name="T8" fmla="*/ 0 w 2600392"/>
              <a:gd name="T9" fmla="*/ 14480 h 18016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00392"/>
              <a:gd name="T16" fmla="*/ 0 h 1801632"/>
              <a:gd name="T17" fmla="*/ 2600392 w 2600392"/>
              <a:gd name="T18" fmla="*/ 1801632 h 18016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00392" h="1801632">
                <a:moveTo>
                  <a:pt x="0" y="124250"/>
                </a:moveTo>
                <a:cubicBezTo>
                  <a:pt x="866797" y="124250"/>
                  <a:pt x="2166993" y="-155314"/>
                  <a:pt x="2600392" y="124250"/>
                </a:cubicBezTo>
                <a:lnTo>
                  <a:pt x="2600392" y="1801632"/>
                </a:lnTo>
                <a:lnTo>
                  <a:pt x="0" y="1801632"/>
                </a:lnTo>
                <a:cubicBezTo>
                  <a:pt x="0" y="1242505"/>
                  <a:pt x="91440" y="215690"/>
                  <a:pt x="91440" y="215690"/>
                </a:cubicBezTo>
              </a:path>
            </a:pathLst>
          </a:custGeom>
          <a:noFill/>
          <a:ln w="9525">
            <a:noFill/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lIns="68576" tIns="34288" rIns="68576" bIns="34288">
            <a:spAutoFit/>
          </a:bodyPr>
          <a:lstStyle/>
          <a:p>
            <a:pPr algn="ctr">
              <a:lnSpc>
                <a:spcPct val="125000"/>
              </a:lnSpc>
              <a:defRPr/>
            </a:pPr>
            <a:r>
              <a:rPr lang="zh-CN" altLang="en-US" sz="27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星座动态分簇大模型开题报告</a:t>
            </a:r>
            <a:endParaRPr lang="zh-CN" altLang="en-US" sz="27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6"/>
          <p:cNvSpPr/>
          <p:nvPr/>
        </p:nvSpPr>
        <p:spPr bwMode="auto">
          <a:xfrm>
            <a:off x="1582341" y="4079082"/>
            <a:ext cx="5893594" cy="8750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65" tIns="34282" rIns="68565" bIns="34282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中国空间</a:t>
            </a: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技术研究院</a:t>
            </a:r>
            <a:endParaRPr lang="en-US" altLang="zh-CN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二〇二五年七月</a:t>
            </a:r>
            <a:endParaRPr lang="zh-CN" altLang="en-US" sz="2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/>
          <a:srcRect l="33053" t="27163" r="55371" b="54722"/>
          <a:stretch>
            <a:fillRect/>
          </a:stretch>
        </p:blipFill>
        <p:spPr>
          <a:xfrm>
            <a:off x="8296275" y="0"/>
            <a:ext cx="847725" cy="8493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3216" y="123243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公开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 flipH="1">
            <a:off x="0" y="643890"/>
            <a:ext cx="9144635" cy="4498975"/>
          </a:xfrm>
          <a:custGeom>
            <a:avLst/>
            <a:gdLst>
              <a:gd name="connsiteX0" fmla="*/ 6858000 w 6858000"/>
              <a:gd name="connsiteY0" fmla="*/ 0 h 12192000"/>
              <a:gd name="connsiteX1" fmla="*/ 6858000 w 6858000"/>
              <a:gd name="connsiteY1" fmla="*/ 12192000 h 12192000"/>
              <a:gd name="connsiteX2" fmla="*/ 0 w 6858000"/>
              <a:gd name="connsiteY2" fmla="*/ 12192000 h 12192000"/>
              <a:gd name="connsiteX3" fmla="*/ 0 w 6858000"/>
              <a:gd name="connsiteY3" fmla="*/ 0 h 12192000"/>
            </a:gdLst>
            <a:ahLst/>
            <a:cxnLst/>
            <a:rect l="l" t="t" r="r" b="b"/>
            <a:pathLst>
              <a:path w="6858000" h="12192000">
                <a:moveTo>
                  <a:pt x="6858000" y="0"/>
                </a:moveTo>
                <a:lnTo>
                  <a:pt x="685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170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二、研究目标与研究内容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077595" y="1790700"/>
            <a:ext cx="7078980" cy="119824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 cap="flat">
            <a:noFill/>
            <a:miter/>
          </a:ln>
          <a:effectLst>
            <a:outerShdw blurRad="190500" dist="381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77595" y="1790700"/>
            <a:ext cx="1573530" cy="1198245"/>
          </a:xfrm>
          <a:prstGeom prst="roundRect">
            <a:avLst>
              <a:gd name="adj" fmla="val 7028"/>
            </a:avLst>
          </a:prstGeom>
          <a:solidFill>
            <a:schemeClr val="accent1"/>
          </a:solidFill>
          <a:ln w="9525" cap="flat">
            <a:noFill/>
            <a:miter/>
          </a:ln>
          <a:effectLst>
            <a:outerShdw blurRad="190500" dist="38100" dir="5400000" algn="t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77595" y="3364230"/>
            <a:ext cx="7078980" cy="119824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 cap="flat">
            <a:noFill/>
            <a:miter/>
          </a:ln>
          <a:effectLst>
            <a:outerShdw blurRad="190500" dist="38100" dir="5400000" algn="t" rotWithShape="0">
              <a:schemeClr val="accent2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77595" y="3364230"/>
            <a:ext cx="1573530" cy="1198245"/>
          </a:xfrm>
          <a:prstGeom prst="roundRect">
            <a:avLst>
              <a:gd name="adj" fmla="val 7028"/>
            </a:avLst>
          </a:prstGeom>
          <a:solidFill>
            <a:schemeClr val="accent2"/>
          </a:solidFill>
          <a:ln w="9525" cap="flat">
            <a:noFill/>
            <a:miter/>
          </a:ln>
          <a:effectLst>
            <a:outerShdw blurRad="190500" dist="38100" dir="5400000" algn="t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35075" y="2096770"/>
            <a:ext cx="1258570" cy="4495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ctr">
              <a:lnSpc>
                <a:spcPct val="100000"/>
              </a:lnSpc>
            </a:pPr>
            <a:r>
              <a:rPr kumimoji="1" lang="en-US" altLang="zh-CN" sz="32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 panose="00020600040101010101" charset="-122"/>
              </a:rPr>
              <a:t>01</a:t>
            </a:r>
            <a:endParaRPr kumimoji="1" lang="en-US" altLang="zh-CN" sz="32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 panose="0002060004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235075" y="3669665"/>
            <a:ext cx="1258570" cy="4114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ctr">
              <a:lnSpc>
                <a:spcPct val="100000"/>
              </a:lnSpc>
            </a:pPr>
            <a:r>
              <a:rPr kumimoji="1" lang="en-US" altLang="zh-CN" sz="32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 panose="00020600040101010101" charset="-122"/>
              </a:rPr>
              <a:t>02</a:t>
            </a:r>
            <a:endParaRPr kumimoji="1" lang="en-US" altLang="zh-CN" sz="32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 panose="0002060004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878330" y="2585085"/>
            <a:ext cx="38100" cy="38100"/>
          </a:xfrm>
          <a:prstGeom prst="ellipse">
            <a:avLst/>
          </a:prstGeom>
          <a:noFill/>
          <a:ln w="6350" cap="flat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812925" y="2585085"/>
            <a:ext cx="38100" cy="38100"/>
          </a:xfrm>
          <a:prstGeom prst="ellipse">
            <a:avLst/>
          </a:prstGeom>
          <a:solidFill>
            <a:schemeClr val="bg1"/>
          </a:solidFill>
          <a:ln w="6350" cap="flat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812925" y="4164965"/>
            <a:ext cx="38100" cy="38100"/>
          </a:xfrm>
          <a:prstGeom prst="ellipse">
            <a:avLst/>
          </a:prstGeom>
          <a:noFill/>
          <a:ln w="6350" cap="flat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878330" y="4164965"/>
            <a:ext cx="38100" cy="38100"/>
          </a:xfrm>
          <a:prstGeom prst="ellipse">
            <a:avLst/>
          </a:prstGeom>
          <a:solidFill>
            <a:schemeClr val="bg1"/>
          </a:solidFill>
          <a:ln w="6350" cap="flat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812925" y="4164965"/>
            <a:ext cx="38100" cy="38100"/>
          </a:xfrm>
          <a:prstGeom prst="ellipse">
            <a:avLst/>
          </a:prstGeom>
          <a:noFill/>
          <a:ln w="6350" cap="flat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837180" y="1915795"/>
            <a:ext cx="5154295" cy="83693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p>
            <a:pPr algn="ctr">
              <a:lnSpc>
                <a:spcPct val="150000"/>
              </a:lnSpc>
            </a:pP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优质、可信的多源异构领域</a:t>
            </a:r>
            <a:endParaRPr kumimoji="1"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训练数据制备研究</a:t>
            </a:r>
            <a:endParaRPr kumimoji="1"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2837180" y="3484880"/>
            <a:ext cx="5154295" cy="95631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好用、管用的星座动态分簇的</a:t>
            </a:r>
            <a:endParaRPr kumimoji="1"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kumimoji="1"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模型微调研究</a:t>
            </a:r>
            <a:endParaRPr kumimoji="1"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741045" y="1579880"/>
            <a:ext cx="277495" cy="210820"/>
          </a:xfrm>
          <a:prstGeom prst="roundRect">
            <a:avLst>
              <a:gd name="adj" fmla="val 7028"/>
            </a:avLst>
          </a:prstGeom>
          <a:solidFill>
            <a:schemeClr val="accent1">
              <a:lumMod val="20000"/>
              <a:lumOff val="80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41045" y="3152775"/>
            <a:ext cx="277495" cy="210820"/>
          </a:xfrm>
          <a:prstGeom prst="roundRect">
            <a:avLst>
              <a:gd name="adj" fmla="val 7028"/>
            </a:avLst>
          </a:prstGeom>
          <a:solidFill>
            <a:schemeClr val="accent2">
              <a:lumMod val="20000"/>
              <a:lumOff val="80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011160" y="2878455"/>
            <a:ext cx="277495" cy="210820"/>
          </a:xfrm>
          <a:prstGeom prst="roundRect">
            <a:avLst>
              <a:gd name="adj" fmla="val 7028"/>
            </a:avLst>
          </a:prstGeom>
          <a:solidFill>
            <a:schemeClr val="accent1">
              <a:lumMod val="20000"/>
              <a:lumOff val="80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011160" y="4451350"/>
            <a:ext cx="277495" cy="210820"/>
          </a:xfrm>
          <a:prstGeom prst="roundRect">
            <a:avLst>
              <a:gd name="adj" fmla="val 7028"/>
            </a:avLst>
          </a:prstGeom>
          <a:solidFill>
            <a:schemeClr val="accent2">
              <a:lumMod val="20000"/>
              <a:lumOff val="80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77595" y="1093470"/>
            <a:ext cx="4572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研究内容</a:t>
            </a:r>
            <a:endParaRPr lang="zh-CN" altLang="en-US" sz="3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二、研究目标与研究内容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15900" y="773430"/>
            <a:ext cx="8933180" cy="504190"/>
            <a:chOff x="347" y="1155"/>
            <a:chExt cx="14060" cy="794"/>
          </a:xfrm>
        </p:grpSpPr>
        <p:sp>
          <p:nvSpPr>
            <p:cNvPr id="20" name="标题 1"/>
            <p:cNvSpPr txBox="1"/>
            <p:nvPr/>
          </p:nvSpPr>
          <p:spPr>
            <a:xfrm>
              <a:off x="1777" y="1155"/>
              <a:ext cx="12630" cy="79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p>
              <a:pPr marL="0" indent="0" algn="l" eaLnBrk="1" latinLnBrk="0" hangingPunct="1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）优质、可信的多源异构领域训练数据制备研究</a:t>
              </a:r>
              <a:endParaRPr lang="zh-CN" altLang="en-US" sz="24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47" y="1265"/>
              <a:ext cx="1138" cy="574"/>
              <a:chOff x="347" y="1206"/>
              <a:chExt cx="1138" cy="574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778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078E6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209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3" name="标题 1"/>
              <p:cNvSpPr txBox="1"/>
              <p:nvPr/>
            </p:nvSpPr>
            <p:spPr>
              <a:xfrm>
                <a:off x="347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391795" y="1407795"/>
            <a:ext cx="8298180" cy="29997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355600" algn="just" defTabSz="266700">
              <a:lnSpc>
                <a:spcPct val="150000"/>
              </a:lnSpc>
              <a:buClrTx/>
              <a:buSzTx/>
              <a:buFontTx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针对高速目标天基探测场景，对航天器观测任务实时性要求高、大规模星座动态、高效调度等需求，开展基于大模型的星座分簇技术研究。旨在借助大模型对天基观测资源动态调度的理解能力、数学逻辑推理能力，实现星座观测载荷多样、目标特性多样及观测需求多样等复杂任务约束下，流程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非线性编排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355600" algn="just" defTabSz="266700">
              <a:lnSpc>
                <a:spcPct val="150000"/>
              </a:lnSpc>
              <a:buClrTx/>
              <a:buSzTx/>
              <a:buFontTx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在卫星星座动态分簇场景中，对大模型输入的数据具有高维、多源、异构、非结构化及强时序性等特征，由于实际观测任务复杂且卫星运行成本高昂，真实历史数据获取受限且样本稀疏，导致大模型训练面临严重的数据瓶颈。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二、研究目标与研究内容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15900" y="773430"/>
            <a:ext cx="8933180" cy="504190"/>
            <a:chOff x="347" y="1155"/>
            <a:chExt cx="14060" cy="794"/>
          </a:xfrm>
        </p:grpSpPr>
        <p:sp>
          <p:nvSpPr>
            <p:cNvPr id="20" name="标题 1"/>
            <p:cNvSpPr txBox="1"/>
            <p:nvPr/>
          </p:nvSpPr>
          <p:spPr>
            <a:xfrm>
              <a:off x="1777" y="1155"/>
              <a:ext cx="12630" cy="79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p>
              <a:pPr marL="0" indent="0" algn="l" eaLnBrk="1" latinLnBrk="0" hangingPunct="1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）优质、可信的多源异构领域训练数据制备研究</a:t>
              </a:r>
              <a:endParaRPr lang="zh-CN" altLang="en-US" sz="24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47" y="1265"/>
              <a:ext cx="1138" cy="574"/>
              <a:chOff x="347" y="1206"/>
              <a:chExt cx="1138" cy="574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778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078E6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209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3" name="标题 1"/>
              <p:cNvSpPr txBox="1"/>
              <p:nvPr/>
            </p:nvSpPr>
            <p:spPr>
              <a:xfrm>
                <a:off x="347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391795" y="1226185"/>
            <a:ext cx="8298180" cy="29997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355600" algn="just" defTabSz="266700">
              <a:lnSpc>
                <a:spcPct val="150000"/>
              </a:lnSpc>
              <a:buClrTx/>
              <a:buSzTx/>
              <a:buFontTx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星座动态任务调度是一个多变量耦合、时空关联强、行为高度非线性的问题，其输入特征维度高、变化快，具有强烈的时序依赖关系和空间拓扑结构。传统的静态数据集和简单监督学习方法已难以胜任。例如数据来源包括：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355600" algn="just" defTabSz="266700">
              <a:lnSpc>
                <a:spcPct val="150000"/>
              </a:lnSpc>
              <a:buClrTx/>
              <a:buSzTx/>
              <a:buFontTx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）不同轨道层卫星的状态信息：如位置、姿态、可用资源、观测能力等；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355600" algn="just" defTabSz="266700">
              <a:lnSpc>
                <a:spcPct val="150000"/>
              </a:lnSpc>
              <a:buClrTx/>
              <a:buSzTx/>
              <a:buFontTx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）目标动态轨迹预测信息：来源于历史行为、探测、地面情报；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355600" algn="just" defTabSz="266700">
              <a:lnSpc>
                <a:spcPct val="150000"/>
              </a:lnSpc>
              <a:buClrTx/>
              <a:buSzTx/>
              <a:buFontTx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）星间通信链路状态：带宽、延迟、丢包率；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355600" algn="just" defTabSz="266700">
              <a:lnSpc>
                <a:spcPct val="150000"/>
              </a:lnSpc>
              <a:buClrTx/>
              <a:buSzTx/>
              <a:buFontTx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）地面指挥控制系统的任务要求、历史经验等非结构化文本数据等。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标题 1"/>
          <p:cNvSpPr txBox="1"/>
          <p:nvPr/>
        </p:nvSpPr>
        <p:spPr>
          <a:xfrm rot="10800000" flipV="1">
            <a:off x="215900" y="4235450"/>
            <a:ext cx="8646160" cy="780415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C33F1B">
              <a:alpha val="86000"/>
            </a:srgbClr>
          </a:solidFill>
        </p:spPr>
        <p:style>
          <a:lnRef idx="0">
            <a:srgbClr val="FFFFFF"/>
          </a:lnRef>
          <a:fillRef idx="2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square" lIns="0" tIns="0" rIns="0" bIns="0" rtlCol="0" anchor="ctr"/>
          <a:p>
            <a:pPr algn="ctr">
              <a:lnSpc>
                <a:spcPct val="110000"/>
              </a:lnSpc>
            </a:pPr>
            <a:r>
              <a:rPr kumimoji="1" lang="zh-CN" altLang="en-US" sz="20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erif SC Regular" panose="02020900000000000000" charset="-122"/>
                <a:sym typeface="+mn-ea"/>
              </a:rPr>
              <a:t>对</a:t>
            </a:r>
            <a:r>
              <a:rPr kumimoji="1" lang="zh-CN" altLang="en-US" sz="20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erif SC Regular" panose="02020900000000000000" charset="-122"/>
                <a:sym typeface="+mn-ea"/>
              </a:rPr>
              <a:t>不一致的时空分辨率、更新频率以及不同的语义维度的</a:t>
            </a:r>
            <a:r>
              <a:rPr kumimoji="1" lang="zh-CN" altLang="en-US" sz="20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erif SC Regular" panose="02020900000000000000" charset="-122"/>
                <a:sym typeface="+mn-ea"/>
              </a:rPr>
              <a:t>数据，进行统一</a:t>
            </a:r>
            <a:endParaRPr kumimoji="1" lang="zh-CN" altLang="en-US" sz="2000" b="1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erif SC Regular" panose="02020900000000000000" charset="-122"/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kumimoji="1" lang="zh-CN" altLang="en-US" sz="20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erif SC Regular" panose="02020900000000000000" charset="-122"/>
                <a:sym typeface="+mn-ea"/>
              </a:rPr>
              <a:t>建模、清洗融合并构造有效的训练样本，是大模型应用中的关键挑战。</a:t>
            </a:r>
            <a:endParaRPr kumimoji="1" lang="zh-CN" altLang="en-US" sz="2000" b="1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erif SC Regular" panose="02020900000000000000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二、研究目标与研究内容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15900" y="773430"/>
            <a:ext cx="8933180" cy="504190"/>
            <a:chOff x="347" y="1155"/>
            <a:chExt cx="14060" cy="794"/>
          </a:xfrm>
        </p:grpSpPr>
        <p:sp>
          <p:nvSpPr>
            <p:cNvPr id="20" name="标题 1"/>
            <p:cNvSpPr txBox="1"/>
            <p:nvPr/>
          </p:nvSpPr>
          <p:spPr>
            <a:xfrm>
              <a:off x="1777" y="1155"/>
              <a:ext cx="12630" cy="79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p>
              <a:pPr marL="0" indent="0" algn="l" eaLnBrk="1" latinLnBrk="0" hangingPunct="1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）好用、管用的星座动态分簇的模型微调研究</a:t>
              </a:r>
              <a:endParaRPr lang="zh-CN" altLang="en-US" sz="24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47" y="1265"/>
              <a:ext cx="1138" cy="574"/>
              <a:chOff x="347" y="1206"/>
              <a:chExt cx="1138" cy="574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778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078E6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209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3" name="标题 1"/>
              <p:cNvSpPr txBox="1"/>
              <p:nvPr/>
            </p:nvSpPr>
            <p:spPr>
              <a:xfrm>
                <a:off x="347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391795" y="1407795"/>
            <a:ext cx="8298180" cy="21685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355600" algn="just" defTabSz="266700">
              <a:lnSpc>
                <a:spcPct val="150000"/>
              </a:lnSpc>
              <a:buClrTx/>
              <a:buSzTx/>
              <a:buFontTx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为了缓解大模型在航天任务规划垂直领域场景的推理难问题，研究大模型微调在异构领域迁移（跨领域）和同构领域迁移（同一任务不同子任务）中的理论差异，</a:t>
            </a:r>
            <a:r>
              <a: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探索微调过程中的模型过适配与泛化能力平衡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，为高速目标天基探测场景中卫星分组分簇任务提供大模型推理能力，</a:t>
            </a:r>
            <a:r>
              <a: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实现天基大规模星座的高效任务调度，满足用于对于天基星座自主运行好用易用的需要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二、研究目标与研究内容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15900" y="773430"/>
            <a:ext cx="8933180" cy="504190"/>
            <a:chOff x="347" y="1155"/>
            <a:chExt cx="14060" cy="794"/>
          </a:xfrm>
        </p:grpSpPr>
        <p:sp>
          <p:nvSpPr>
            <p:cNvPr id="20" name="标题 1"/>
            <p:cNvSpPr txBox="1"/>
            <p:nvPr/>
          </p:nvSpPr>
          <p:spPr>
            <a:xfrm>
              <a:off x="1777" y="1155"/>
              <a:ext cx="12630" cy="79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p>
              <a:pPr marL="0" indent="0" algn="l" eaLnBrk="1" latinLnBrk="0" hangingPunct="1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）好用、管用的星座动态分簇的模型微调研究</a:t>
              </a:r>
              <a:endParaRPr lang="zh-CN" altLang="en-US" sz="24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47" y="1265"/>
              <a:ext cx="1138" cy="574"/>
              <a:chOff x="347" y="1206"/>
              <a:chExt cx="1138" cy="574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778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078E6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209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3" name="标题 1"/>
              <p:cNvSpPr txBox="1"/>
              <p:nvPr/>
            </p:nvSpPr>
            <p:spPr>
              <a:xfrm>
                <a:off x="347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391795" y="1407795"/>
            <a:ext cx="8298180" cy="21685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355600" algn="just" defTabSz="266700">
              <a:lnSpc>
                <a:spcPct val="150000"/>
              </a:lnSpc>
              <a:buClrTx/>
              <a:buSzTx/>
              <a:buFontTx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通过将大模型技术深度嵌入动态分组分簇策略与任务规划流程，实现了复杂星座环境下的智能决策优化。系统通过大模型的语义理解、多维度感知和实时反馈能力，显著降低了任务规划复杂度与计算时间，为高动态、高响应需求的卫星星座管理提供了全新解决方案，</a:t>
            </a:r>
            <a:r>
              <a: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能够确保大模型在天基任务规划调度方面做到能用、管用，解决传统手段的固定式、策略式管控带来的自主能力不足的问题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6"/>
          <p:cNvGrpSpPr/>
          <p:nvPr/>
        </p:nvGrpSpPr>
        <p:grpSpPr bwMode="auto">
          <a:xfrm>
            <a:off x="613173" y="2071688"/>
            <a:ext cx="2530078" cy="1398985"/>
            <a:chOff x="2639671" y="2677145"/>
            <a:chExt cx="3396613" cy="1503709"/>
          </a:xfrm>
        </p:grpSpPr>
        <p:sp>
          <p:nvSpPr>
            <p:cNvPr id="97296" name="标题 1"/>
            <p:cNvSpPr txBox="1"/>
            <p:nvPr/>
          </p:nvSpPr>
          <p:spPr bwMode="auto">
            <a:xfrm>
              <a:off x="2845865" y="2680985"/>
              <a:ext cx="3190419" cy="14998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anchor="ctr"/>
            <a:lstStyle/>
            <a:p>
              <a:pPr algn="ctr">
                <a:lnSpc>
                  <a:spcPct val="90000"/>
                </a:lnSpc>
              </a:pPr>
              <a:r>
                <a:rPr lang="zh-CN" altLang="en-US" sz="4000" b="1" dirty="0">
                  <a:solidFill>
                    <a:srgbClr val="0070C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目  录</a:t>
              </a:r>
              <a:endParaRPr lang="en-US" altLang="zh-CN" sz="4000" b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algn="ctr">
                <a:lnSpc>
                  <a:spcPct val="90000"/>
                </a:lnSpc>
              </a:pPr>
              <a:r>
                <a:rPr lang="en-US" altLang="zh-CN" sz="2000" dirty="0">
                  <a:solidFill>
                    <a:srgbClr val="808080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CONTENTS</a:t>
              </a:r>
              <a:endParaRPr lang="zh-CN" altLang="en-US" sz="2000" dirty="0">
                <a:solidFill>
                  <a:srgbClr val="80808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7297" name="弧形 43"/>
            <p:cNvSpPr/>
            <p:nvPr/>
          </p:nvSpPr>
          <p:spPr bwMode="auto">
            <a:xfrm>
              <a:off x="2639671" y="2677145"/>
              <a:ext cx="1740664" cy="1377013"/>
            </a:xfrm>
            <a:custGeom>
              <a:avLst/>
              <a:gdLst>
                <a:gd name="T0" fmla="*/ 1306947 w 1740664"/>
                <a:gd name="T1" fmla="*/ 1284107 h 1377013"/>
                <a:gd name="T2" fmla="*/ 870332 w 1740664"/>
                <a:gd name="T3" fmla="*/ 1377013 h 1377013"/>
                <a:gd name="T4" fmla="*/ 0 w 1740664"/>
                <a:gd name="T5" fmla="*/ 688507 h 1377013"/>
                <a:gd name="T6" fmla="*/ 870332 w 1740664"/>
                <a:gd name="T7" fmla="*/ 1 h 1377013"/>
                <a:gd name="T8" fmla="*/ 1412377 w 1740664"/>
                <a:gd name="T9" fmla="*/ 149801 h 1377013"/>
                <a:gd name="T10" fmla="*/ 870332 w 1740664"/>
                <a:gd name="T11" fmla="*/ 688506 h 1377013"/>
                <a:gd name="T12" fmla="*/ 1306947 w 1740664"/>
                <a:gd name="T13" fmla="*/ 1284107 h 1377013"/>
                <a:gd name="T14" fmla="*/ 870332 w 1740664"/>
                <a:gd name="T15" fmla="*/ 1377013 h 1377013"/>
                <a:gd name="T16" fmla="*/ 0 w 1740664"/>
                <a:gd name="T17" fmla="*/ 688507 h 1377013"/>
                <a:gd name="T18" fmla="*/ 870332 w 1740664"/>
                <a:gd name="T19" fmla="*/ 1 h 1377013"/>
                <a:gd name="T20" fmla="*/ 1412377 w 1740664"/>
                <a:gd name="T21" fmla="*/ 149801 h 13770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40664"/>
                <a:gd name="T34" fmla="*/ 0 h 1377013"/>
                <a:gd name="T35" fmla="*/ 1740664 w 1740664"/>
                <a:gd name="T36" fmla="*/ 1377013 h 13770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40664" h="1377013" stroke="0">
                  <a:moveTo>
                    <a:pt x="1306947" y="1284107"/>
                  </a:moveTo>
                  <a:cubicBezTo>
                    <a:pt x="1178687" y="1343213"/>
                    <a:pt x="1029499" y="1377013"/>
                    <a:pt x="870332" y="1377013"/>
                  </a:cubicBezTo>
                  <a:cubicBezTo>
                    <a:pt x="389661" y="1377013"/>
                    <a:pt x="0" y="1068758"/>
                    <a:pt x="0" y="688507"/>
                  </a:cubicBezTo>
                  <a:cubicBezTo>
                    <a:pt x="0" y="308256"/>
                    <a:pt x="389661" y="1"/>
                    <a:pt x="870332" y="1"/>
                  </a:cubicBezTo>
                  <a:cubicBezTo>
                    <a:pt x="1075278" y="1"/>
                    <a:pt x="1263678" y="56040"/>
                    <a:pt x="1412377" y="149801"/>
                  </a:cubicBezTo>
                  <a:lnTo>
                    <a:pt x="870332" y="688506"/>
                  </a:lnTo>
                  <a:close/>
                </a:path>
                <a:path w="1740664" h="1377013" fill="none">
                  <a:moveTo>
                    <a:pt x="1306947" y="1284107"/>
                  </a:moveTo>
                  <a:cubicBezTo>
                    <a:pt x="1178687" y="1343213"/>
                    <a:pt x="1029499" y="1377013"/>
                    <a:pt x="870332" y="1377013"/>
                  </a:cubicBezTo>
                  <a:cubicBezTo>
                    <a:pt x="389661" y="1377013"/>
                    <a:pt x="0" y="1068758"/>
                    <a:pt x="0" y="688507"/>
                  </a:cubicBezTo>
                  <a:cubicBezTo>
                    <a:pt x="0" y="308256"/>
                    <a:pt x="389661" y="1"/>
                    <a:pt x="870332" y="1"/>
                  </a:cubicBezTo>
                  <a:cubicBezTo>
                    <a:pt x="1075278" y="1"/>
                    <a:pt x="1263678" y="56040"/>
                    <a:pt x="1412377" y="149801"/>
                  </a:cubicBezTo>
                </a:path>
              </a:pathLst>
            </a:custGeom>
            <a:noFill/>
            <a:ln w="38100">
              <a:solidFill>
                <a:srgbClr val="9DC3E6"/>
              </a:solidFill>
              <a:miter lim="800000"/>
            </a:ln>
          </p:spPr>
          <p:txBody>
            <a:bodyPr/>
            <a:lstStyle/>
            <a:p>
              <a:endParaRPr lang="zh-CN" altLang="en-US">
                <a:cs typeface="Calibri" panose="020F0502020204030204" pitchFamily="34" charset="0"/>
              </a:endParaRPr>
            </a:p>
          </p:txBody>
        </p:sp>
      </p:grpSp>
      <p:cxnSp>
        <p:nvCxnSpPr>
          <p:cNvPr id="97283" name="直接连接符 45"/>
          <p:cNvCxnSpPr>
            <a:cxnSpLocks noChangeShapeType="1"/>
          </p:cNvCxnSpPr>
          <p:nvPr/>
        </p:nvCxnSpPr>
        <p:spPr bwMode="auto">
          <a:xfrm>
            <a:off x="2998470" y="436007"/>
            <a:ext cx="0" cy="4319588"/>
          </a:xfrm>
          <a:prstGeom prst="line">
            <a:avLst/>
          </a:prstGeom>
          <a:noFill/>
          <a:ln w="19050">
            <a:solidFill>
              <a:srgbClr val="5B9BD5"/>
            </a:solidFill>
            <a:prstDash val="dashDot"/>
            <a:miter lim="800000"/>
          </a:ln>
        </p:spPr>
      </p:cxnSp>
      <p:sp>
        <p:nvSpPr>
          <p:cNvPr id="5" name="AutoShape 11"/>
          <p:cNvSpPr/>
          <p:nvPr/>
        </p:nvSpPr>
        <p:spPr bwMode="auto">
          <a:xfrm>
            <a:off x="3619977" y="2299357"/>
            <a:ext cx="4860131" cy="526256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/>
              </a:gs>
              <a:gs pos="50000">
                <a:srgbClr val="F2F2F2"/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</a:ln>
          <a:effectLst>
            <a:outerShdw dist="135001" dir="2928847" algn="ctr" rotWithShape="0">
              <a:srgbClr val="000000">
                <a:alpha val="50000"/>
              </a:srgbClr>
            </a:outerShdw>
          </a:effectLst>
        </p:spPr>
        <p:txBody>
          <a:bodyPr wrap="none" lIns="68580" tIns="34290" rIns="68580" bIns="34290" anchor="ctr"/>
          <a:lstStyle/>
          <a:p>
            <a:pPr>
              <a:lnSpc>
                <a:spcPct val="150000"/>
              </a:lnSpc>
              <a:spcBef>
                <a:spcPts val="450"/>
              </a:spcBef>
              <a:defRPr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+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" name="AutoShape 13"/>
          <p:cNvSpPr/>
          <p:nvPr/>
        </p:nvSpPr>
        <p:spPr bwMode="auto">
          <a:xfrm>
            <a:off x="3719513" y="2362596"/>
            <a:ext cx="792480" cy="432435"/>
          </a:xfrm>
          <a:prstGeom prst="roundRect">
            <a:avLst>
              <a:gd name="adj" fmla="val 11921"/>
            </a:avLst>
          </a:prstGeom>
          <a:solidFill>
            <a:srgbClr val="0070C0"/>
          </a:solidFill>
          <a:ln w="38100">
            <a:noFill/>
            <a:round/>
          </a:ln>
        </p:spPr>
        <p:txBody>
          <a:bodyPr wrap="none" lIns="68580" tIns="0" rIns="68580" bIns="108109" anchor="ctr" anchorCtr="1"/>
          <a:lstStyle/>
          <a:p>
            <a:pPr algn="ctr">
              <a:lnSpc>
                <a:spcPct val="150000"/>
              </a:lnSpc>
              <a:spcBef>
                <a:spcPts val="675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三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Text Box 16"/>
          <p:cNvSpPr txBox="1"/>
          <p:nvPr/>
        </p:nvSpPr>
        <p:spPr bwMode="auto">
          <a:xfrm>
            <a:off x="5028254" y="2371487"/>
            <a:ext cx="3329940" cy="4146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 anchor="ctr">
            <a:spAutoFit/>
          </a:bodyPr>
          <a:lstStyle/>
          <a:p>
            <a:pPr eaLnBrk="0" hangingPunct="0">
              <a:lnSpc>
                <a:spcPts val="2700"/>
              </a:lnSpc>
              <a:spcBef>
                <a:spcPts val="450"/>
              </a:spcBef>
            </a:pPr>
            <a:r>
              <a:rPr lang="zh-CN" altLang="en-US" sz="23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场景想定</a:t>
            </a:r>
            <a:endParaRPr lang="zh-CN" altLang="en-US" sz="23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三、场景想定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标题 1"/>
          <p:cNvSpPr txBox="1"/>
          <p:nvPr/>
        </p:nvSpPr>
        <p:spPr>
          <a:xfrm flipH="1">
            <a:off x="6985" y="643890"/>
            <a:ext cx="9147810" cy="4540250"/>
          </a:xfrm>
          <a:custGeom>
            <a:avLst/>
            <a:gdLst>
              <a:gd name="connsiteX0" fmla="*/ 6858000 w 6858000"/>
              <a:gd name="connsiteY0" fmla="*/ 0 h 12192000"/>
              <a:gd name="connsiteX1" fmla="*/ 6858000 w 6858000"/>
              <a:gd name="connsiteY1" fmla="*/ 12192000 h 12192000"/>
              <a:gd name="connsiteX2" fmla="*/ 0 w 6858000"/>
              <a:gd name="connsiteY2" fmla="*/ 12192000 h 12192000"/>
              <a:gd name="connsiteX3" fmla="*/ 0 w 6858000"/>
              <a:gd name="connsiteY3" fmla="*/ 0 h 12192000"/>
            </a:gdLst>
            <a:ahLst/>
            <a:cxnLst/>
            <a:rect l="l" t="t" r="r" b="b"/>
            <a:pathLst>
              <a:path w="6858000" h="12192000">
                <a:moveTo>
                  <a:pt x="6858000" y="0"/>
                </a:moveTo>
                <a:lnTo>
                  <a:pt x="685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0078E6">
                  <a:lumMod val="20000"/>
                  <a:lumOff val="80000"/>
                </a:srgb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8255" y="1828800"/>
            <a:ext cx="9145905" cy="2171065"/>
          </a:xfrm>
          <a:custGeom>
            <a:avLst/>
            <a:gdLst>
              <a:gd name="connsiteX0" fmla="*/ 0 w 10982426"/>
              <a:gd name="connsiteY0" fmla="*/ 1512066 h 2700646"/>
              <a:gd name="connsiteX1" fmla="*/ 1867301 w 10982426"/>
              <a:gd name="connsiteY1" fmla="*/ 2647847 h 2700646"/>
              <a:gd name="connsiteX2" fmla="*/ 5082139 w 10982426"/>
              <a:gd name="connsiteY2" fmla="*/ 900 h 2700646"/>
              <a:gd name="connsiteX3" fmla="*/ 8200725 w 10982426"/>
              <a:gd name="connsiteY3" fmla="*/ 2339838 h 2700646"/>
              <a:gd name="connsiteX4" fmla="*/ 10982426 w 10982426"/>
              <a:gd name="connsiteY4" fmla="*/ 1377312 h 2700646"/>
            </a:gdLst>
            <a:ahLst/>
            <a:cxnLst/>
            <a:rect l="l" t="t" r="r" b="b"/>
            <a:pathLst>
              <a:path w="10982426" h="2700646">
                <a:moveTo>
                  <a:pt x="0" y="1512066"/>
                </a:moveTo>
                <a:cubicBezTo>
                  <a:pt x="510139" y="2205887"/>
                  <a:pt x="1020278" y="2899708"/>
                  <a:pt x="1867301" y="2647847"/>
                </a:cubicBezTo>
                <a:cubicBezTo>
                  <a:pt x="2714324" y="2395986"/>
                  <a:pt x="4026568" y="52235"/>
                  <a:pt x="5082139" y="900"/>
                </a:cubicBezTo>
                <a:cubicBezTo>
                  <a:pt x="6137710" y="-50435"/>
                  <a:pt x="7217344" y="2110436"/>
                  <a:pt x="8200725" y="2339838"/>
                </a:cubicBezTo>
                <a:cubicBezTo>
                  <a:pt x="9184106" y="2569240"/>
                  <a:pt x="10083266" y="1973276"/>
                  <a:pt x="10982426" y="1377312"/>
                </a:cubicBezTo>
              </a:path>
            </a:pathLst>
          </a:custGeom>
          <a:noFill/>
          <a:ln w="12700" cap="sq">
            <a:solidFill>
              <a:srgbClr val="0078E6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flipH="1">
            <a:off x="4792980" y="1196975"/>
            <a:ext cx="3346450" cy="3241040"/>
          </a:xfrm>
          <a:prstGeom prst="round2SameRect">
            <a:avLst>
              <a:gd name="adj1" fmla="val 24297"/>
              <a:gd name="adj2" fmla="val 0"/>
            </a:avLst>
          </a:prstGeom>
          <a:solidFill>
            <a:srgbClr val="FFFFFF"/>
          </a:solidFill>
          <a:ln w="12700" cap="sq">
            <a:solidFill>
              <a:srgbClr val="0078E6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flipH="1">
            <a:off x="977265" y="1532255"/>
            <a:ext cx="3346450" cy="3241040"/>
          </a:xfrm>
          <a:prstGeom prst="round2SameRect">
            <a:avLst>
              <a:gd name="adj1" fmla="val 24297"/>
              <a:gd name="adj2" fmla="val 0"/>
            </a:avLst>
          </a:prstGeom>
          <a:solidFill>
            <a:srgbClr val="FFFFFF"/>
          </a:solidFill>
          <a:ln w="12700" cap="sq">
            <a:solidFill>
              <a:srgbClr val="0F9ED5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2158365" y="1201420"/>
            <a:ext cx="984250" cy="984250"/>
          </a:xfrm>
          <a:prstGeom prst="ellipse">
            <a:avLst/>
          </a:prstGeom>
          <a:solidFill>
            <a:srgbClr val="D61C08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1223645" y="2292350"/>
            <a:ext cx="2853055" cy="24809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30000"/>
              </a:lnSpc>
            </a:pPr>
            <a:r>
              <a:rPr kumimoji="1" lang="zh-CN" altLang="en-US" sz="1400"/>
              <a:t>包括多种类型的卫星星座系统：</a:t>
            </a:r>
            <a:br>
              <a:rPr kumimoji="1" lang="zh-CN" altLang="en-US" sz="1400"/>
            </a:br>
            <a:r>
              <a:rPr kumimoji="1" lang="zh-CN" altLang="en-US" sz="1400" b="1"/>
              <a:t>中低轨成像卫星星座</a:t>
            </a:r>
            <a:r>
              <a:rPr kumimoji="1" lang="zh-CN" altLang="en-US" sz="1400"/>
              <a:t>：部署于太阳同步轨道或近地轨道，具备高分辨率成像能力，适合对重点区域进行高频次观测；</a:t>
            </a:r>
            <a:endParaRPr kumimoji="1" lang="zh-CN" altLang="en-US" sz="1400"/>
          </a:p>
          <a:p>
            <a:pPr algn="just">
              <a:lnSpc>
                <a:spcPct val="130000"/>
              </a:lnSpc>
            </a:pPr>
            <a:r>
              <a:rPr kumimoji="1" lang="zh-CN" altLang="en-US" sz="1400" b="1"/>
              <a:t>大模型节点：</a:t>
            </a:r>
            <a:r>
              <a:rPr kumimoji="1" lang="zh-CN" altLang="en-US" sz="1400"/>
              <a:t>部署在地面或边缘计算节点的</a:t>
            </a:r>
            <a:r>
              <a:rPr kumimoji="1" lang="en-US" altLang="zh-CN" sz="1400"/>
              <a:t>AI</a:t>
            </a:r>
            <a:r>
              <a:rPr kumimoji="1" lang="zh-CN" altLang="en-US" sz="1400"/>
              <a:t>大模型，负责动态分簇决策、目标预测、资源分配等核心智能功能</a:t>
            </a:r>
            <a:endParaRPr kumimoji="1" lang="zh-CN" altLang="en-US" sz="1400"/>
          </a:p>
        </p:txBody>
      </p:sp>
      <p:sp>
        <p:nvSpPr>
          <p:cNvPr id="38" name="标题 1"/>
          <p:cNvSpPr txBox="1"/>
          <p:nvPr/>
        </p:nvSpPr>
        <p:spPr>
          <a:xfrm>
            <a:off x="2252980" y="1370330"/>
            <a:ext cx="795020" cy="6457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 panose="00020600040101010101" charset="-122"/>
              </a:rPr>
              <a:t>红方</a:t>
            </a:r>
            <a:endParaRPr kumimoji="1" lang="zh-CN" altLang="en-US" sz="28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 panose="00020600040101010101" charset="-122"/>
            </a:endParaRPr>
          </a:p>
        </p:txBody>
      </p:sp>
      <p:sp>
        <p:nvSpPr>
          <p:cNvPr id="39" name="标题 1"/>
          <p:cNvSpPr txBox="1"/>
          <p:nvPr/>
        </p:nvSpPr>
        <p:spPr>
          <a:xfrm rot="900000" flipH="1">
            <a:off x="3129280" y="1640205"/>
            <a:ext cx="184785" cy="259080"/>
          </a:xfrm>
          <a:prstGeom prst="star4">
            <a:avLst>
              <a:gd name="adj" fmla="val 16686"/>
            </a:avLst>
          </a:prstGeom>
          <a:solidFill>
            <a:srgbClr val="D61C08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7313295" y="644525"/>
            <a:ext cx="1358900" cy="356235"/>
          </a:xfrm>
          <a:custGeom>
            <a:avLst/>
            <a:gdLst>
              <a:gd name="connsiteX0" fmla="*/ 0 w 1811096"/>
              <a:gd name="connsiteY0" fmla="*/ 0 h 474813"/>
              <a:gd name="connsiteX1" fmla="*/ 1811096 w 1811096"/>
              <a:gd name="connsiteY1" fmla="*/ 0 h 474813"/>
              <a:gd name="connsiteX2" fmla="*/ 1686099 w 1811096"/>
              <a:gd name="connsiteY2" fmla="*/ 151498 h 474813"/>
              <a:gd name="connsiteX3" fmla="*/ 905548 w 1811096"/>
              <a:gd name="connsiteY3" fmla="*/ 474813 h 474813"/>
              <a:gd name="connsiteX4" fmla="*/ 124997 w 1811096"/>
              <a:gd name="connsiteY4" fmla="*/ 151498 h 474813"/>
            </a:gdLst>
            <a:ahLst/>
            <a:cxnLst/>
            <a:rect l="l" t="t" r="r" b="b"/>
            <a:pathLst>
              <a:path w="1811096" h="474813">
                <a:moveTo>
                  <a:pt x="0" y="0"/>
                </a:moveTo>
                <a:lnTo>
                  <a:pt x="1811096" y="0"/>
                </a:lnTo>
                <a:lnTo>
                  <a:pt x="1686099" y="151498"/>
                </a:lnTo>
                <a:cubicBezTo>
                  <a:pt x="1486339" y="351259"/>
                  <a:pt x="1210372" y="474813"/>
                  <a:pt x="905548" y="474813"/>
                </a:cubicBezTo>
                <a:cubicBezTo>
                  <a:pt x="600724" y="474813"/>
                  <a:pt x="324758" y="351259"/>
                  <a:pt x="124997" y="151498"/>
                </a:cubicBezTo>
                <a:close/>
              </a:path>
            </a:pathLst>
          </a:custGeom>
          <a:solidFill>
            <a:srgbClr val="0F9ED5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444500" y="4978400"/>
            <a:ext cx="705485" cy="205740"/>
          </a:xfrm>
          <a:custGeom>
            <a:avLst/>
            <a:gdLst>
              <a:gd name="connsiteX0" fmla="*/ 470042 w 940085"/>
              <a:gd name="connsiteY0" fmla="*/ 0 h 273846"/>
              <a:gd name="connsiteX1" fmla="*/ 921830 w 940085"/>
              <a:gd name="connsiteY1" fmla="*/ 240214 h 273846"/>
              <a:gd name="connsiteX2" fmla="*/ 940085 w 940085"/>
              <a:gd name="connsiteY2" fmla="*/ 273846 h 273846"/>
              <a:gd name="connsiteX3" fmla="*/ 0 w 940085"/>
              <a:gd name="connsiteY3" fmla="*/ 273846 h 273846"/>
              <a:gd name="connsiteX4" fmla="*/ 18255 w 940085"/>
              <a:gd name="connsiteY4" fmla="*/ 240214 h 273846"/>
              <a:gd name="connsiteX5" fmla="*/ 470042 w 940085"/>
              <a:gd name="connsiteY5" fmla="*/ 0 h 273846"/>
            </a:gdLst>
            <a:ahLst/>
            <a:cxnLst/>
            <a:rect l="l" t="t" r="r" b="b"/>
            <a:pathLst>
              <a:path w="940085" h="273846">
                <a:moveTo>
                  <a:pt x="470042" y="0"/>
                </a:moveTo>
                <a:cubicBezTo>
                  <a:pt x="658108" y="0"/>
                  <a:pt x="823918" y="95286"/>
                  <a:pt x="921830" y="240214"/>
                </a:cubicBezTo>
                <a:lnTo>
                  <a:pt x="940085" y="273846"/>
                </a:lnTo>
                <a:lnTo>
                  <a:pt x="0" y="273846"/>
                </a:lnTo>
                <a:lnTo>
                  <a:pt x="18255" y="240214"/>
                </a:lnTo>
                <a:cubicBezTo>
                  <a:pt x="116166" y="95286"/>
                  <a:pt x="281977" y="0"/>
                  <a:pt x="470042" y="0"/>
                </a:cubicBezTo>
                <a:close/>
              </a:path>
            </a:pathLst>
          </a:custGeom>
          <a:solidFill>
            <a:srgbClr val="0F9ED5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5974080" y="869315"/>
            <a:ext cx="984250" cy="984250"/>
          </a:xfrm>
          <a:prstGeom prst="ellipse">
            <a:avLst/>
          </a:prstGeom>
          <a:solidFill>
            <a:srgbClr val="0078E6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5039360" y="2472690"/>
            <a:ext cx="2853055" cy="18808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just">
              <a:lnSpc>
                <a:spcPct val="130000"/>
              </a:lnSpc>
              <a:buClrTx/>
              <a:buSzTx/>
              <a:buFontTx/>
            </a:pPr>
            <a:r>
              <a:rPr kumimoji="1" lang="zh-CN" altLang="en-US" sz="1400"/>
              <a:t>高速机动目标如陆上/海上移动军事单元、空中飞行器等；</a:t>
            </a:r>
            <a:endParaRPr kumimoji="1" lang="zh-CN" altLang="en-US" sz="1400"/>
          </a:p>
        </p:txBody>
      </p:sp>
      <p:sp>
        <p:nvSpPr>
          <p:cNvPr id="44" name="标题 1"/>
          <p:cNvSpPr txBox="1"/>
          <p:nvPr/>
        </p:nvSpPr>
        <p:spPr>
          <a:xfrm>
            <a:off x="6068695" y="1080135"/>
            <a:ext cx="795020" cy="6457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 panose="00020600040101010101" charset="-122"/>
              </a:rPr>
              <a:t>蓝方</a:t>
            </a:r>
            <a:endParaRPr kumimoji="1" lang="zh-CN" altLang="en-US" sz="28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 panose="00020600040101010101" charset="-122"/>
            </a:endParaRPr>
          </a:p>
        </p:txBody>
      </p:sp>
      <p:sp>
        <p:nvSpPr>
          <p:cNvPr id="45" name="标题 1"/>
          <p:cNvSpPr txBox="1"/>
          <p:nvPr/>
        </p:nvSpPr>
        <p:spPr>
          <a:xfrm rot="900000" flipH="1">
            <a:off x="6949440" y="1349375"/>
            <a:ext cx="184785" cy="259080"/>
          </a:xfrm>
          <a:prstGeom prst="star4">
            <a:avLst>
              <a:gd name="adj" fmla="val 16686"/>
            </a:avLst>
          </a:prstGeom>
          <a:solidFill>
            <a:srgbClr val="0F9ED5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</a:t>
            </a:r>
            <a:r>
              <a:rPr lang="zh-CN" altLang="en-US" sz="3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场景想定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标题 1"/>
          <p:cNvSpPr txBox="1"/>
          <p:nvPr/>
        </p:nvSpPr>
        <p:spPr>
          <a:xfrm flipH="1">
            <a:off x="6985" y="643890"/>
            <a:ext cx="9147810" cy="4540250"/>
          </a:xfrm>
          <a:custGeom>
            <a:avLst/>
            <a:gdLst>
              <a:gd name="connsiteX0" fmla="*/ 6858000 w 6858000"/>
              <a:gd name="connsiteY0" fmla="*/ 0 h 12192000"/>
              <a:gd name="connsiteX1" fmla="*/ 6858000 w 6858000"/>
              <a:gd name="connsiteY1" fmla="*/ 12192000 h 12192000"/>
              <a:gd name="connsiteX2" fmla="*/ 0 w 6858000"/>
              <a:gd name="connsiteY2" fmla="*/ 12192000 h 12192000"/>
              <a:gd name="connsiteX3" fmla="*/ 0 w 6858000"/>
              <a:gd name="connsiteY3" fmla="*/ 0 h 12192000"/>
            </a:gdLst>
            <a:ahLst/>
            <a:cxnLst/>
            <a:rect l="l" t="t" r="r" b="b"/>
            <a:pathLst>
              <a:path w="6858000" h="12192000">
                <a:moveTo>
                  <a:pt x="6858000" y="0"/>
                </a:moveTo>
                <a:lnTo>
                  <a:pt x="685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0078E6">
                  <a:lumMod val="20000"/>
                  <a:lumOff val="80000"/>
                </a:srgb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8255" y="1752600"/>
            <a:ext cx="9145905" cy="2171065"/>
          </a:xfrm>
          <a:custGeom>
            <a:avLst/>
            <a:gdLst>
              <a:gd name="connsiteX0" fmla="*/ 0 w 10982426"/>
              <a:gd name="connsiteY0" fmla="*/ 1512066 h 2700646"/>
              <a:gd name="connsiteX1" fmla="*/ 1867301 w 10982426"/>
              <a:gd name="connsiteY1" fmla="*/ 2647847 h 2700646"/>
              <a:gd name="connsiteX2" fmla="*/ 5082139 w 10982426"/>
              <a:gd name="connsiteY2" fmla="*/ 900 h 2700646"/>
              <a:gd name="connsiteX3" fmla="*/ 8200725 w 10982426"/>
              <a:gd name="connsiteY3" fmla="*/ 2339838 h 2700646"/>
              <a:gd name="connsiteX4" fmla="*/ 10982426 w 10982426"/>
              <a:gd name="connsiteY4" fmla="*/ 1377312 h 2700646"/>
            </a:gdLst>
            <a:ahLst/>
            <a:cxnLst/>
            <a:rect l="l" t="t" r="r" b="b"/>
            <a:pathLst>
              <a:path w="10982426" h="2700646">
                <a:moveTo>
                  <a:pt x="0" y="1512066"/>
                </a:moveTo>
                <a:cubicBezTo>
                  <a:pt x="510139" y="2205887"/>
                  <a:pt x="1020278" y="2899708"/>
                  <a:pt x="1867301" y="2647847"/>
                </a:cubicBezTo>
                <a:cubicBezTo>
                  <a:pt x="2714324" y="2395986"/>
                  <a:pt x="4026568" y="52235"/>
                  <a:pt x="5082139" y="900"/>
                </a:cubicBezTo>
                <a:cubicBezTo>
                  <a:pt x="6137710" y="-50435"/>
                  <a:pt x="7217344" y="2110436"/>
                  <a:pt x="8200725" y="2339838"/>
                </a:cubicBezTo>
                <a:cubicBezTo>
                  <a:pt x="9184106" y="2569240"/>
                  <a:pt x="10083266" y="1973276"/>
                  <a:pt x="10982426" y="1377312"/>
                </a:cubicBezTo>
              </a:path>
            </a:pathLst>
          </a:custGeom>
          <a:noFill/>
          <a:ln w="12700" cap="sq">
            <a:solidFill>
              <a:srgbClr val="0078E6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7313295" y="644525"/>
            <a:ext cx="1358900" cy="356235"/>
          </a:xfrm>
          <a:custGeom>
            <a:avLst/>
            <a:gdLst>
              <a:gd name="connsiteX0" fmla="*/ 0 w 1811096"/>
              <a:gd name="connsiteY0" fmla="*/ 0 h 474813"/>
              <a:gd name="connsiteX1" fmla="*/ 1811096 w 1811096"/>
              <a:gd name="connsiteY1" fmla="*/ 0 h 474813"/>
              <a:gd name="connsiteX2" fmla="*/ 1686099 w 1811096"/>
              <a:gd name="connsiteY2" fmla="*/ 151498 h 474813"/>
              <a:gd name="connsiteX3" fmla="*/ 905548 w 1811096"/>
              <a:gd name="connsiteY3" fmla="*/ 474813 h 474813"/>
              <a:gd name="connsiteX4" fmla="*/ 124997 w 1811096"/>
              <a:gd name="connsiteY4" fmla="*/ 151498 h 474813"/>
            </a:gdLst>
            <a:ahLst/>
            <a:cxnLst/>
            <a:rect l="l" t="t" r="r" b="b"/>
            <a:pathLst>
              <a:path w="1811096" h="474813">
                <a:moveTo>
                  <a:pt x="0" y="0"/>
                </a:moveTo>
                <a:lnTo>
                  <a:pt x="1811096" y="0"/>
                </a:lnTo>
                <a:lnTo>
                  <a:pt x="1686099" y="151498"/>
                </a:lnTo>
                <a:cubicBezTo>
                  <a:pt x="1486339" y="351259"/>
                  <a:pt x="1210372" y="474813"/>
                  <a:pt x="905548" y="474813"/>
                </a:cubicBezTo>
                <a:cubicBezTo>
                  <a:pt x="600724" y="474813"/>
                  <a:pt x="324758" y="351259"/>
                  <a:pt x="124997" y="151498"/>
                </a:cubicBezTo>
                <a:close/>
              </a:path>
            </a:pathLst>
          </a:custGeom>
          <a:solidFill>
            <a:srgbClr val="0F9ED5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444500" y="4978400"/>
            <a:ext cx="705485" cy="205740"/>
          </a:xfrm>
          <a:custGeom>
            <a:avLst/>
            <a:gdLst>
              <a:gd name="connsiteX0" fmla="*/ 470042 w 940085"/>
              <a:gd name="connsiteY0" fmla="*/ 0 h 273846"/>
              <a:gd name="connsiteX1" fmla="*/ 921830 w 940085"/>
              <a:gd name="connsiteY1" fmla="*/ 240214 h 273846"/>
              <a:gd name="connsiteX2" fmla="*/ 940085 w 940085"/>
              <a:gd name="connsiteY2" fmla="*/ 273846 h 273846"/>
              <a:gd name="connsiteX3" fmla="*/ 0 w 940085"/>
              <a:gd name="connsiteY3" fmla="*/ 273846 h 273846"/>
              <a:gd name="connsiteX4" fmla="*/ 18255 w 940085"/>
              <a:gd name="connsiteY4" fmla="*/ 240214 h 273846"/>
              <a:gd name="connsiteX5" fmla="*/ 470042 w 940085"/>
              <a:gd name="connsiteY5" fmla="*/ 0 h 273846"/>
            </a:gdLst>
            <a:ahLst/>
            <a:cxnLst/>
            <a:rect l="l" t="t" r="r" b="b"/>
            <a:pathLst>
              <a:path w="940085" h="273846">
                <a:moveTo>
                  <a:pt x="470042" y="0"/>
                </a:moveTo>
                <a:cubicBezTo>
                  <a:pt x="658108" y="0"/>
                  <a:pt x="823918" y="95286"/>
                  <a:pt x="921830" y="240214"/>
                </a:cubicBezTo>
                <a:lnTo>
                  <a:pt x="940085" y="273846"/>
                </a:lnTo>
                <a:lnTo>
                  <a:pt x="0" y="273846"/>
                </a:lnTo>
                <a:lnTo>
                  <a:pt x="18255" y="240214"/>
                </a:lnTo>
                <a:cubicBezTo>
                  <a:pt x="116166" y="95286"/>
                  <a:pt x="281977" y="0"/>
                  <a:pt x="470042" y="0"/>
                </a:cubicBezTo>
                <a:close/>
              </a:path>
            </a:pathLst>
          </a:custGeom>
          <a:solidFill>
            <a:srgbClr val="0F9ED5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245281" y="1262418"/>
            <a:ext cx="8615842" cy="2974559"/>
            <a:chOff x="623" y="9413"/>
            <a:chExt cx="17047" cy="6746"/>
          </a:xfrm>
        </p:grpSpPr>
        <p:sp>
          <p:nvSpPr>
            <p:cNvPr id="3" name="标题 1"/>
            <p:cNvSpPr txBox="1"/>
            <p:nvPr/>
          </p:nvSpPr>
          <p:spPr>
            <a:xfrm>
              <a:off x="623" y="9413"/>
              <a:ext cx="3249" cy="6746"/>
            </a:xfrm>
            <a:prstGeom prst="roundRect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825" y="10857"/>
              <a:ext cx="2843" cy="447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t" anchorCtr="0">
              <a:noAutofit/>
            </a:bodyPr>
            <a:p>
              <a:pPr lvl="0" algn="just">
                <a:lnSpc>
                  <a:spcPct val="130000"/>
                </a:lnSpc>
                <a:buClrTx/>
                <a:buSzTx/>
                <a:buFontTx/>
              </a:pPr>
              <a:r>
                <a:rPr kumimoji="1" lang="zh-CN" altLang="en-US" sz="1800" b="1">
                  <a:sym typeface="+mn-ea"/>
                </a:rPr>
                <a:t>目标检测与识别：</a:t>
              </a:r>
              <a:r>
                <a:rPr kumimoji="1" lang="zh-CN" altLang="en-US" sz="1800">
                  <a:sym typeface="+mn-ea"/>
                </a:rPr>
                <a:t>由高轨卫星进行广域扫描，发现潜在动态目标并完成初步识别</a:t>
              </a:r>
              <a:endParaRPr kumimoji="1" lang="zh-CN" altLang="en-US" sz="1800">
                <a:sym typeface="+mn-ea"/>
              </a:endParaRPr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4072" y="9413"/>
              <a:ext cx="3249" cy="6746"/>
            </a:xfrm>
            <a:prstGeom prst="roundRect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7522" y="9413"/>
              <a:ext cx="3249" cy="67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0971" y="9413"/>
              <a:ext cx="3249" cy="6746"/>
            </a:xfrm>
            <a:prstGeom prst="roundRect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" name="标题 1"/>
            <p:cNvSpPr txBox="1"/>
            <p:nvPr/>
          </p:nvSpPr>
          <p:spPr>
            <a:xfrm>
              <a:off x="14421" y="9413"/>
              <a:ext cx="3249" cy="6746"/>
            </a:xfrm>
            <a:prstGeom prst="roundRect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>
              <a:off x="15594" y="9761"/>
              <a:ext cx="855" cy="91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r>
                <a:rPr kumimoji="1" lang="en-US" altLang="zh-CN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kumimoji="1"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标题 1"/>
            <p:cNvSpPr txBox="1"/>
            <p:nvPr/>
          </p:nvSpPr>
          <p:spPr>
            <a:xfrm>
              <a:off x="12145" y="9761"/>
              <a:ext cx="855" cy="91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r>
                <a:rPr kumimoji="1" lang="en-US" altLang="zh-CN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kumimoji="1"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标题 1"/>
            <p:cNvSpPr txBox="1"/>
            <p:nvPr/>
          </p:nvSpPr>
          <p:spPr>
            <a:xfrm>
              <a:off x="8695" y="9761"/>
              <a:ext cx="855" cy="91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r>
                <a:rPr kumimoji="1" lang="en-US" altLang="zh-CN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kumimoji="1"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标题 1"/>
            <p:cNvSpPr txBox="1"/>
            <p:nvPr/>
          </p:nvSpPr>
          <p:spPr>
            <a:xfrm>
              <a:off x="5246" y="9761"/>
              <a:ext cx="855" cy="91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r>
                <a:rPr kumimoji="1" lang="en-US" altLang="zh-CN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1"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标题 1"/>
            <p:cNvSpPr txBox="1"/>
            <p:nvPr/>
          </p:nvSpPr>
          <p:spPr>
            <a:xfrm>
              <a:off x="1797" y="9761"/>
              <a:ext cx="855" cy="91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r>
                <a:rPr kumimoji="1" lang="en-US" altLang="zh-CN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1"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标题 1"/>
            <p:cNvSpPr txBox="1"/>
            <p:nvPr/>
          </p:nvSpPr>
          <p:spPr>
            <a:xfrm>
              <a:off x="4274" y="10858"/>
              <a:ext cx="2843" cy="447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t" anchorCtr="0"/>
            <a:p>
              <a:pPr algn="just">
                <a:lnSpc>
                  <a:spcPct val="130000"/>
                </a:lnSpc>
              </a:pPr>
              <a:r>
                <a:rPr kumimoji="1" lang="zh-CN" altLang="en-US" b="1"/>
                <a:t>目标状态预测：</a:t>
              </a:r>
              <a:r>
                <a:rPr kumimoji="1" lang="zh-CN" altLang="en-US"/>
                <a:t>对未来目标运动轨迹进行预测，获取目标可见窗口；</a:t>
              </a:r>
              <a:endParaRPr kumimoji="1" lang="zh-CN" altLang="en-US"/>
            </a:p>
          </p:txBody>
        </p:sp>
        <p:sp>
          <p:nvSpPr>
            <p:cNvPr id="55" name="标题 1"/>
            <p:cNvSpPr txBox="1"/>
            <p:nvPr/>
          </p:nvSpPr>
          <p:spPr>
            <a:xfrm>
              <a:off x="7723" y="10858"/>
              <a:ext cx="2843" cy="447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t" anchorCtr="0">
              <a:noAutofit/>
            </a:bodyPr>
            <a:p>
              <a:pPr lvl="0" algn="just">
                <a:lnSpc>
                  <a:spcPct val="130000"/>
                </a:lnSpc>
                <a:buClrTx/>
                <a:buSzTx/>
                <a:buFontTx/>
              </a:pPr>
              <a:r>
                <a:rPr kumimoji="1" lang="zh-CN" altLang="en-US" sz="1800" b="1">
                  <a:sym typeface="+mn-ea"/>
                </a:rPr>
                <a:t>星群动态分簇决策：</a:t>
              </a:r>
              <a:r>
                <a:rPr kumimoji="1" lang="zh-CN" altLang="en-US" sz="1600">
                  <a:sym typeface="+mn-ea"/>
                </a:rPr>
                <a:t>基于当前星群状态、目标预测轨迹与通信约束，由大模型输出最优的星群动态分簇方案；</a:t>
              </a:r>
              <a:endParaRPr kumimoji="1" lang="zh-CN" altLang="en-US" sz="1600">
                <a:sym typeface="+mn-ea"/>
              </a:endParaRPr>
            </a:p>
          </p:txBody>
        </p:sp>
        <p:sp>
          <p:nvSpPr>
            <p:cNvPr id="56" name="标题 1"/>
            <p:cNvSpPr txBox="1"/>
            <p:nvPr/>
          </p:nvSpPr>
          <p:spPr>
            <a:xfrm>
              <a:off x="11172" y="10858"/>
              <a:ext cx="2843" cy="447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t" anchorCtr="0">
              <a:noAutofit/>
            </a:bodyPr>
            <a:p>
              <a:pPr lvl="0" algn="just">
                <a:lnSpc>
                  <a:spcPct val="130000"/>
                </a:lnSpc>
                <a:buClrTx/>
                <a:buSzTx/>
                <a:buFontTx/>
              </a:pPr>
              <a:r>
                <a:rPr kumimoji="1" lang="zh-CN" altLang="en-US" sz="1800" b="1">
                  <a:sym typeface="+mn-ea"/>
                </a:rPr>
                <a:t>任务规划与执行：</a:t>
              </a:r>
              <a:r>
                <a:rPr kumimoji="1" lang="zh-CN" altLang="en-US" sz="1600">
                  <a:sym typeface="+mn-ea"/>
                </a:rPr>
                <a:t>分簇后的星群各自承担协同观测任务，形成闭环反馈，持续跟踪目标；</a:t>
              </a:r>
              <a:endParaRPr kumimoji="1" lang="zh-CN" altLang="en-US" sz="1600">
                <a:sym typeface="+mn-ea"/>
              </a:endParaRPr>
            </a:p>
          </p:txBody>
        </p:sp>
        <p:sp>
          <p:nvSpPr>
            <p:cNvPr id="57" name="标题 1"/>
            <p:cNvSpPr txBox="1"/>
            <p:nvPr/>
          </p:nvSpPr>
          <p:spPr>
            <a:xfrm>
              <a:off x="14626" y="10858"/>
              <a:ext cx="2843" cy="447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t" anchorCtr="0">
              <a:noAutofit/>
            </a:bodyPr>
            <a:p>
              <a:pPr lvl="0" algn="just">
                <a:lnSpc>
                  <a:spcPct val="130000"/>
                </a:lnSpc>
                <a:buClrTx/>
                <a:buSzTx/>
                <a:buFontTx/>
              </a:pPr>
              <a:r>
                <a:rPr kumimoji="1" lang="zh-CN" altLang="en-US" sz="1800" b="1">
                  <a:sym typeface="+mn-ea"/>
                </a:rPr>
                <a:t>数据融合与反馈优化：</a:t>
              </a:r>
              <a:r>
                <a:rPr kumimoji="1" lang="zh-CN" altLang="en-US" sz="1600">
                  <a:sym typeface="+mn-ea"/>
                </a:rPr>
                <a:t>上传观测数据至大模型节点，模型持续更新目标状态并优化下一阶段分簇与观测策略；</a:t>
              </a:r>
              <a:endParaRPr kumimoji="1" lang="zh-CN" altLang="en-US" sz="1600">
                <a:sym typeface="+mn-ea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15900" y="773430"/>
            <a:ext cx="8933180" cy="504190"/>
            <a:chOff x="347" y="1155"/>
            <a:chExt cx="14060" cy="794"/>
          </a:xfrm>
        </p:grpSpPr>
        <p:sp>
          <p:nvSpPr>
            <p:cNvPr id="59" name="标题 1"/>
            <p:cNvSpPr txBox="1"/>
            <p:nvPr/>
          </p:nvSpPr>
          <p:spPr>
            <a:xfrm>
              <a:off x="1777" y="1155"/>
              <a:ext cx="12630" cy="79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p>
              <a:pPr marL="0" indent="0" algn="l" eaLnBrk="1" latinLnBrk="0" hangingPunct="1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红方想定运行流程</a:t>
              </a:r>
              <a:endParaRPr lang="zh-CN" altLang="en-US" sz="24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47" y="1265"/>
              <a:ext cx="1138" cy="574"/>
              <a:chOff x="347" y="1206"/>
              <a:chExt cx="1138" cy="574"/>
            </a:xfrm>
          </p:grpSpPr>
          <p:sp>
            <p:nvSpPr>
              <p:cNvPr id="61" name="标题 1"/>
              <p:cNvSpPr txBox="1"/>
              <p:nvPr/>
            </p:nvSpPr>
            <p:spPr>
              <a:xfrm>
                <a:off x="778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078E6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62" name="标题 1"/>
              <p:cNvSpPr txBox="1"/>
              <p:nvPr/>
            </p:nvSpPr>
            <p:spPr>
              <a:xfrm>
                <a:off x="1209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63" name="标题 1"/>
              <p:cNvSpPr txBox="1"/>
              <p:nvPr/>
            </p:nvSpPr>
            <p:spPr>
              <a:xfrm>
                <a:off x="347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  <p:sp>
        <p:nvSpPr>
          <p:cNvPr id="64" name="文本框 63"/>
          <p:cNvSpPr txBox="1"/>
          <p:nvPr/>
        </p:nvSpPr>
        <p:spPr>
          <a:xfrm>
            <a:off x="8255" y="4173855"/>
            <a:ext cx="9135110" cy="10458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摸索大模型在该场景下的能力边界，探究大模型能否理解任务并完成推理。</a:t>
            </a:r>
            <a:endParaRPr lang="zh-CN" altLang="en-US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为后续研究天基星座自主运行以及后续装备应用，提供重要试验支撑</a:t>
            </a:r>
            <a:endParaRPr lang="zh-CN" altLang="en-US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6"/>
          <p:cNvGrpSpPr/>
          <p:nvPr/>
        </p:nvGrpSpPr>
        <p:grpSpPr bwMode="auto">
          <a:xfrm>
            <a:off x="613173" y="2071688"/>
            <a:ext cx="2530078" cy="1398985"/>
            <a:chOff x="2639671" y="2677145"/>
            <a:chExt cx="3396613" cy="1503709"/>
          </a:xfrm>
        </p:grpSpPr>
        <p:sp>
          <p:nvSpPr>
            <p:cNvPr id="97296" name="标题 1"/>
            <p:cNvSpPr txBox="1"/>
            <p:nvPr/>
          </p:nvSpPr>
          <p:spPr bwMode="auto">
            <a:xfrm>
              <a:off x="2845865" y="2680985"/>
              <a:ext cx="3190419" cy="14998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anchor="ctr"/>
            <a:lstStyle/>
            <a:p>
              <a:pPr algn="ctr">
                <a:lnSpc>
                  <a:spcPct val="90000"/>
                </a:lnSpc>
              </a:pPr>
              <a:r>
                <a:rPr lang="zh-CN" altLang="en-US" sz="4000" b="1" dirty="0">
                  <a:solidFill>
                    <a:srgbClr val="0070C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目  录</a:t>
              </a:r>
              <a:endParaRPr lang="en-US" altLang="zh-CN" sz="4000" b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algn="ctr">
                <a:lnSpc>
                  <a:spcPct val="90000"/>
                </a:lnSpc>
              </a:pPr>
              <a:r>
                <a:rPr lang="en-US" altLang="zh-CN" sz="2000" dirty="0">
                  <a:solidFill>
                    <a:srgbClr val="808080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CONTENTS</a:t>
              </a:r>
              <a:endParaRPr lang="zh-CN" altLang="en-US" sz="2000" dirty="0">
                <a:solidFill>
                  <a:srgbClr val="80808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7297" name="弧形 43"/>
            <p:cNvSpPr/>
            <p:nvPr/>
          </p:nvSpPr>
          <p:spPr bwMode="auto">
            <a:xfrm>
              <a:off x="2639671" y="2677145"/>
              <a:ext cx="1740664" cy="1377013"/>
            </a:xfrm>
            <a:custGeom>
              <a:avLst/>
              <a:gdLst>
                <a:gd name="T0" fmla="*/ 1306947 w 1740664"/>
                <a:gd name="T1" fmla="*/ 1284107 h 1377013"/>
                <a:gd name="T2" fmla="*/ 870332 w 1740664"/>
                <a:gd name="T3" fmla="*/ 1377013 h 1377013"/>
                <a:gd name="T4" fmla="*/ 0 w 1740664"/>
                <a:gd name="T5" fmla="*/ 688507 h 1377013"/>
                <a:gd name="T6" fmla="*/ 870332 w 1740664"/>
                <a:gd name="T7" fmla="*/ 1 h 1377013"/>
                <a:gd name="T8" fmla="*/ 1412377 w 1740664"/>
                <a:gd name="T9" fmla="*/ 149801 h 1377013"/>
                <a:gd name="T10" fmla="*/ 870332 w 1740664"/>
                <a:gd name="T11" fmla="*/ 688506 h 1377013"/>
                <a:gd name="T12" fmla="*/ 1306947 w 1740664"/>
                <a:gd name="T13" fmla="*/ 1284107 h 1377013"/>
                <a:gd name="T14" fmla="*/ 870332 w 1740664"/>
                <a:gd name="T15" fmla="*/ 1377013 h 1377013"/>
                <a:gd name="T16" fmla="*/ 0 w 1740664"/>
                <a:gd name="T17" fmla="*/ 688507 h 1377013"/>
                <a:gd name="T18" fmla="*/ 870332 w 1740664"/>
                <a:gd name="T19" fmla="*/ 1 h 1377013"/>
                <a:gd name="T20" fmla="*/ 1412377 w 1740664"/>
                <a:gd name="T21" fmla="*/ 149801 h 13770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40664"/>
                <a:gd name="T34" fmla="*/ 0 h 1377013"/>
                <a:gd name="T35" fmla="*/ 1740664 w 1740664"/>
                <a:gd name="T36" fmla="*/ 1377013 h 13770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40664" h="1377013" stroke="0">
                  <a:moveTo>
                    <a:pt x="1306947" y="1284107"/>
                  </a:moveTo>
                  <a:cubicBezTo>
                    <a:pt x="1178687" y="1343213"/>
                    <a:pt x="1029499" y="1377013"/>
                    <a:pt x="870332" y="1377013"/>
                  </a:cubicBezTo>
                  <a:cubicBezTo>
                    <a:pt x="389661" y="1377013"/>
                    <a:pt x="0" y="1068758"/>
                    <a:pt x="0" y="688507"/>
                  </a:cubicBezTo>
                  <a:cubicBezTo>
                    <a:pt x="0" y="308256"/>
                    <a:pt x="389661" y="1"/>
                    <a:pt x="870332" y="1"/>
                  </a:cubicBezTo>
                  <a:cubicBezTo>
                    <a:pt x="1075278" y="1"/>
                    <a:pt x="1263678" y="56040"/>
                    <a:pt x="1412377" y="149801"/>
                  </a:cubicBezTo>
                  <a:lnTo>
                    <a:pt x="870332" y="688506"/>
                  </a:lnTo>
                  <a:close/>
                </a:path>
                <a:path w="1740664" h="1377013" fill="none">
                  <a:moveTo>
                    <a:pt x="1306947" y="1284107"/>
                  </a:moveTo>
                  <a:cubicBezTo>
                    <a:pt x="1178687" y="1343213"/>
                    <a:pt x="1029499" y="1377013"/>
                    <a:pt x="870332" y="1377013"/>
                  </a:cubicBezTo>
                  <a:cubicBezTo>
                    <a:pt x="389661" y="1377013"/>
                    <a:pt x="0" y="1068758"/>
                    <a:pt x="0" y="688507"/>
                  </a:cubicBezTo>
                  <a:cubicBezTo>
                    <a:pt x="0" y="308256"/>
                    <a:pt x="389661" y="1"/>
                    <a:pt x="870332" y="1"/>
                  </a:cubicBezTo>
                  <a:cubicBezTo>
                    <a:pt x="1075278" y="1"/>
                    <a:pt x="1263678" y="56040"/>
                    <a:pt x="1412377" y="149801"/>
                  </a:cubicBezTo>
                </a:path>
              </a:pathLst>
            </a:custGeom>
            <a:noFill/>
            <a:ln w="38100">
              <a:solidFill>
                <a:srgbClr val="9DC3E6"/>
              </a:solidFill>
              <a:miter lim="800000"/>
            </a:ln>
          </p:spPr>
          <p:txBody>
            <a:bodyPr/>
            <a:lstStyle/>
            <a:p>
              <a:endParaRPr lang="zh-CN" altLang="en-US">
                <a:cs typeface="Calibri" panose="020F0502020204030204" pitchFamily="34" charset="0"/>
              </a:endParaRPr>
            </a:p>
          </p:txBody>
        </p:sp>
      </p:grpSp>
      <p:cxnSp>
        <p:nvCxnSpPr>
          <p:cNvPr id="97283" name="直接连接符 45"/>
          <p:cNvCxnSpPr>
            <a:cxnSpLocks noChangeShapeType="1"/>
          </p:cNvCxnSpPr>
          <p:nvPr/>
        </p:nvCxnSpPr>
        <p:spPr bwMode="auto">
          <a:xfrm>
            <a:off x="2998470" y="436007"/>
            <a:ext cx="0" cy="4319588"/>
          </a:xfrm>
          <a:prstGeom prst="line">
            <a:avLst/>
          </a:prstGeom>
          <a:noFill/>
          <a:ln w="19050">
            <a:solidFill>
              <a:srgbClr val="5B9BD5"/>
            </a:solidFill>
            <a:prstDash val="dashDot"/>
            <a:miter lim="800000"/>
          </a:ln>
        </p:spPr>
      </p:cxnSp>
      <p:sp>
        <p:nvSpPr>
          <p:cNvPr id="5" name="AutoShape 11"/>
          <p:cNvSpPr/>
          <p:nvPr/>
        </p:nvSpPr>
        <p:spPr bwMode="auto">
          <a:xfrm>
            <a:off x="3619977" y="2299357"/>
            <a:ext cx="4860131" cy="526256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/>
              </a:gs>
              <a:gs pos="50000">
                <a:srgbClr val="F2F2F2"/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</a:ln>
          <a:effectLst>
            <a:outerShdw dist="135001" dir="2928847" algn="ctr" rotWithShape="0">
              <a:srgbClr val="000000">
                <a:alpha val="50000"/>
              </a:srgbClr>
            </a:outerShdw>
          </a:effectLst>
        </p:spPr>
        <p:txBody>
          <a:bodyPr wrap="none" lIns="68580" tIns="34290" rIns="68580" bIns="34290" anchor="ctr"/>
          <a:lstStyle/>
          <a:p>
            <a:pPr>
              <a:lnSpc>
                <a:spcPct val="150000"/>
              </a:lnSpc>
              <a:spcBef>
                <a:spcPts val="450"/>
              </a:spcBef>
              <a:defRPr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+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" name="AutoShape 13"/>
          <p:cNvSpPr/>
          <p:nvPr/>
        </p:nvSpPr>
        <p:spPr bwMode="auto">
          <a:xfrm>
            <a:off x="3719513" y="2362596"/>
            <a:ext cx="792480" cy="432435"/>
          </a:xfrm>
          <a:prstGeom prst="roundRect">
            <a:avLst>
              <a:gd name="adj" fmla="val 11921"/>
            </a:avLst>
          </a:prstGeom>
          <a:solidFill>
            <a:srgbClr val="0070C0"/>
          </a:solidFill>
          <a:ln w="38100">
            <a:noFill/>
            <a:round/>
          </a:ln>
        </p:spPr>
        <p:txBody>
          <a:bodyPr wrap="none" lIns="68580" tIns="0" rIns="68580" bIns="108109" anchor="ctr" anchorCtr="1"/>
          <a:lstStyle/>
          <a:p>
            <a:pPr algn="ctr">
              <a:lnSpc>
                <a:spcPct val="150000"/>
              </a:lnSpc>
              <a:spcBef>
                <a:spcPts val="675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四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Text Box 16"/>
          <p:cNvSpPr txBox="1"/>
          <p:nvPr/>
        </p:nvSpPr>
        <p:spPr bwMode="auto">
          <a:xfrm>
            <a:off x="5028254" y="2371487"/>
            <a:ext cx="3329940" cy="4146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 anchor="ctr">
            <a:spAutoFit/>
          </a:bodyPr>
          <a:lstStyle/>
          <a:p>
            <a:pPr eaLnBrk="0" hangingPunct="0">
              <a:lnSpc>
                <a:spcPts val="2700"/>
              </a:lnSpc>
              <a:spcBef>
                <a:spcPts val="450"/>
              </a:spcBef>
            </a:pPr>
            <a:r>
              <a:rPr lang="zh-CN" altLang="en-US" sz="23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主要技术途径</a:t>
            </a:r>
            <a:endParaRPr lang="zh-CN" altLang="en-US" sz="23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四、主要技术途径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标题 1"/>
          <p:cNvSpPr txBox="1"/>
          <p:nvPr/>
        </p:nvSpPr>
        <p:spPr>
          <a:xfrm flipH="1">
            <a:off x="6985" y="643890"/>
            <a:ext cx="9147810" cy="4540250"/>
          </a:xfrm>
          <a:custGeom>
            <a:avLst/>
            <a:gdLst>
              <a:gd name="connsiteX0" fmla="*/ 6858000 w 6858000"/>
              <a:gd name="connsiteY0" fmla="*/ 0 h 12192000"/>
              <a:gd name="connsiteX1" fmla="*/ 6858000 w 6858000"/>
              <a:gd name="connsiteY1" fmla="*/ 12192000 h 12192000"/>
              <a:gd name="connsiteX2" fmla="*/ 0 w 6858000"/>
              <a:gd name="connsiteY2" fmla="*/ 12192000 h 12192000"/>
              <a:gd name="connsiteX3" fmla="*/ 0 w 6858000"/>
              <a:gd name="connsiteY3" fmla="*/ 0 h 12192000"/>
            </a:gdLst>
            <a:ahLst/>
            <a:cxnLst/>
            <a:rect l="l" t="t" r="r" b="b"/>
            <a:pathLst>
              <a:path w="6858000" h="12192000">
                <a:moveTo>
                  <a:pt x="6858000" y="0"/>
                </a:moveTo>
                <a:lnTo>
                  <a:pt x="685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0078E6">
                  <a:lumMod val="20000"/>
                  <a:lumOff val="80000"/>
                </a:srgb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8420" y="4047490"/>
            <a:ext cx="8913495" cy="113665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0078E6">
                  <a:lumMod val="20000"/>
                  <a:lumOff val="8000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188085" y="3869055"/>
            <a:ext cx="6654800" cy="877570"/>
          </a:xfrm>
          <a:prstGeom prst="ellipse">
            <a:avLst/>
          </a:prstGeom>
          <a:gradFill>
            <a:gsLst>
              <a:gs pos="0">
                <a:srgbClr val="0078E6">
                  <a:alpha val="0"/>
                </a:srgbClr>
              </a:gs>
              <a:gs pos="50000">
                <a:srgbClr val="0078E6">
                  <a:alpha val="100000"/>
                </a:srgbClr>
              </a:gs>
              <a:gs pos="100000">
                <a:srgbClr val="0078E6">
                  <a:alpha val="0"/>
                </a:srgb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188085" y="3797300"/>
            <a:ext cx="6654800" cy="87757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0078E6">
                  <a:lumMod val="20000"/>
                  <a:lumOff val="80000"/>
                </a:srgb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5" name="组合 24"/>
          <p:cNvGrpSpPr/>
          <p:nvPr/>
        </p:nvGrpSpPr>
        <p:grpSpPr>
          <a:xfrm rot="0">
            <a:off x="1537970" y="1938020"/>
            <a:ext cx="794385" cy="921385"/>
            <a:chOff x="3359774" y="2243687"/>
            <a:chExt cx="1128820" cy="1309432"/>
          </a:xfrm>
        </p:grpSpPr>
        <p:sp>
          <p:nvSpPr>
            <p:cNvPr id="26" name="标题 1"/>
            <p:cNvSpPr txBox="1"/>
            <p:nvPr/>
          </p:nvSpPr>
          <p:spPr>
            <a:xfrm>
              <a:off x="3359774" y="2243687"/>
              <a:ext cx="1128820" cy="1309432"/>
            </a:xfrm>
            <a:custGeom>
              <a:avLst/>
              <a:gdLst>
                <a:gd name="connsiteX0" fmla="*/ 482290 w 1727200"/>
                <a:gd name="connsiteY0" fmla="*/ 1812898 h 2003553"/>
                <a:gd name="connsiteX1" fmla="*/ 872744 w 1727200"/>
                <a:gd name="connsiteY1" fmla="*/ 1812898 h 2003553"/>
                <a:gd name="connsiteX2" fmla="*/ 872744 w 1727200"/>
                <a:gd name="connsiteY2" fmla="*/ 1998981 h 2003553"/>
                <a:gd name="connsiteX3" fmla="*/ 863600 w 1727200"/>
                <a:gd name="connsiteY3" fmla="*/ 2003553 h 2003553"/>
                <a:gd name="connsiteX4" fmla="*/ 863600 w 1727200"/>
                <a:gd name="connsiteY4" fmla="*/ 0 h 2003553"/>
                <a:gd name="connsiteX5" fmla="*/ 1727200 w 1727200"/>
                <a:gd name="connsiteY5" fmla="*/ 431800 h 2003553"/>
                <a:gd name="connsiteX6" fmla="*/ 1727200 w 1727200"/>
                <a:gd name="connsiteY6" fmla="*/ 942289 h 2003553"/>
                <a:gd name="connsiteX7" fmla="*/ 872744 w 1727200"/>
                <a:gd name="connsiteY7" fmla="*/ 942289 h 2003553"/>
                <a:gd name="connsiteX8" fmla="*/ 872744 w 1727200"/>
                <a:gd name="connsiteY8" fmla="*/ 958053 h 2003553"/>
                <a:gd name="connsiteX9" fmla="*/ 872745 w 1727200"/>
                <a:gd name="connsiteY9" fmla="*/ 958055 h 2003553"/>
                <a:gd name="connsiteX10" fmla="*/ 872745 w 1727200"/>
                <a:gd name="connsiteY10" fmla="*/ 1812897 h 2003553"/>
                <a:gd name="connsiteX11" fmla="*/ 482291 w 1727200"/>
                <a:gd name="connsiteY11" fmla="*/ 1812897 h 2003553"/>
                <a:gd name="connsiteX12" fmla="*/ 386444 w 1727200"/>
                <a:gd name="connsiteY12" fmla="*/ 1764974 h 2003553"/>
                <a:gd name="connsiteX13" fmla="*/ 863601 w 1727200"/>
                <a:gd name="connsiteY13" fmla="*/ 942290 h 2003553"/>
                <a:gd name="connsiteX14" fmla="*/ 863600 w 1727200"/>
                <a:gd name="connsiteY14" fmla="*/ 942289 h 2003553"/>
                <a:gd name="connsiteX15" fmla="*/ 386443 w 1727200"/>
                <a:gd name="connsiteY15" fmla="*/ 1764974 h 2003553"/>
                <a:gd name="connsiteX16" fmla="*/ 0 w 1727200"/>
                <a:gd name="connsiteY16" fmla="*/ 1571752 h 2003553"/>
                <a:gd name="connsiteX17" fmla="*/ 0 w 1727200"/>
                <a:gd name="connsiteY17" fmla="*/ 431800 h 2003553"/>
              </a:gdLst>
              <a:ahLst/>
              <a:cxnLst/>
              <a:rect l="l" t="t" r="r" b="b"/>
              <a:pathLst>
                <a:path w="1727200" h="2003553">
                  <a:moveTo>
                    <a:pt x="482290" y="1812898"/>
                  </a:moveTo>
                  <a:lnTo>
                    <a:pt x="872744" y="1812898"/>
                  </a:lnTo>
                  <a:lnTo>
                    <a:pt x="872744" y="1998981"/>
                  </a:lnTo>
                  <a:lnTo>
                    <a:pt x="863600" y="2003553"/>
                  </a:lnTo>
                  <a:close/>
                  <a:moveTo>
                    <a:pt x="863600" y="0"/>
                  </a:moveTo>
                  <a:lnTo>
                    <a:pt x="1727200" y="431800"/>
                  </a:lnTo>
                  <a:lnTo>
                    <a:pt x="1727200" y="942289"/>
                  </a:lnTo>
                  <a:lnTo>
                    <a:pt x="872744" y="942289"/>
                  </a:lnTo>
                  <a:lnTo>
                    <a:pt x="872744" y="958053"/>
                  </a:lnTo>
                  <a:lnTo>
                    <a:pt x="872745" y="958055"/>
                  </a:lnTo>
                  <a:lnTo>
                    <a:pt x="872745" y="1812897"/>
                  </a:lnTo>
                  <a:lnTo>
                    <a:pt x="482291" y="1812897"/>
                  </a:lnTo>
                  <a:lnTo>
                    <a:pt x="386444" y="1764974"/>
                  </a:lnTo>
                  <a:lnTo>
                    <a:pt x="863601" y="942290"/>
                  </a:lnTo>
                  <a:lnTo>
                    <a:pt x="863600" y="942289"/>
                  </a:lnTo>
                  <a:lnTo>
                    <a:pt x="386443" y="1764974"/>
                  </a:lnTo>
                  <a:lnTo>
                    <a:pt x="0" y="1571752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rgbClr val="0078E6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3922689" y="2526689"/>
              <a:ext cx="565656" cy="1025933"/>
            </a:xfrm>
            <a:custGeom>
              <a:avLst/>
              <a:gdLst>
                <a:gd name="connsiteX0" fmla="*/ 857505 w 857505"/>
                <a:gd name="connsiteY0" fmla="*/ 0 h 1560734"/>
                <a:gd name="connsiteX1" fmla="*/ 854456 w 857505"/>
                <a:gd name="connsiteY1" fmla="*/ 1133507 h 1560734"/>
                <a:gd name="connsiteX2" fmla="*/ 468014 w 857505"/>
                <a:gd name="connsiteY2" fmla="*/ 1326729 h 1560734"/>
                <a:gd name="connsiteX3" fmla="*/ 372168 w 857505"/>
                <a:gd name="connsiteY3" fmla="*/ 1374651 h 1560734"/>
                <a:gd name="connsiteX4" fmla="*/ 372167 w 857505"/>
                <a:gd name="connsiteY4" fmla="*/ 1374651 h 1560734"/>
                <a:gd name="connsiteX5" fmla="*/ 1 w 857505"/>
                <a:gd name="connsiteY5" fmla="*/ 1560734 h 1560734"/>
                <a:gd name="connsiteX6" fmla="*/ 1 w 857505"/>
                <a:gd name="connsiteY6" fmla="*/ 1374651 h 1560734"/>
                <a:gd name="connsiteX7" fmla="*/ 2 w 857505"/>
                <a:gd name="connsiteY7" fmla="*/ 1374651 h 1560734"/>
                <a:gd name="connsiteX8" fmla="*/ 0 w 857505"/>
                <a:gd name="connsiteY8" fmla="*/ 504044 h 1560734"/>
                <a:gd name="connsiteX9" fmla="*/ 857505 w 857505"/>
                <a:gd name="connsiteY9" fmla="*/ 0 h 1560734"/>
                <a:gd name="connsiteX10" fmla="*/ 857505 w 857505"/>
                <a:gd name="connsiteY10" fmla="*/ 0 h 1560734"/>
                <a:gd name="connsiteX11" fmla="*/ 857505 w 857505"/>
                <a:gd name="connsiteY11" fmla="*/ 0 h 1560734"/>
                <a:gd name="connsiteX12" fmla="*/ 857505 w 857505"/>
                <a:gd name="connsiteY12" fmla="*/ 0 h 1560734"/>
                <a:gd name="connsiteX13" fmla="*/ 864203 w 864203"/>
                <a:gd name="connsiteY13" fmla="*/ 0 h 1560734"/>
              </a:gdLst>
              <a:ahLst/>
              <a:cxnLst/>
              <a:rect l="l" t="t" r="r" b="b"/>
              <a:pathLst>
                <a:path w="857505" h="1560734">
                  <a:moveTo>
                    <a:pt x="857505" y="0"/>
                  </a:moveTo>
                  <a:cubicBezTo>
                    <a:pt x="856489" y="377836"/>
                    <a:pt x="855472" y="755671"/>
                    <a:pt x="854456" y="1133507"/>
                  </a:cubicBezTo>
                  <a:lnTo>
                    <a:pt x="468014" y="1326729"/>
                  </a:lnTo>
                  <a:lnTo>
                    <a:pt x="372168" y="1374651"/>
                  </a:lnTo>
                  <a:lnTo>
                    <a:pt x="372167" y="1374651"/>
                  </a:lnTo>
                  <a:lnTo>
                    <a:pt x="1" y="1560734"/>
                  </a:lnTo>
                  <a:lnTo>
                    <a:pt x="1" y="1374651"/>
                  </a:lnTo>
                  <a:lnTo>
                    <a:pt x="2" y="1374651"/>
                  </a:lnTo>
                  <a:cubicBezTo>
                    <a:pt x="1" y="1084449"/>
                    <a:pt x="1" y="794246"/>
                    <a:pt x="0" y="504044"/>
                  </a:cubicBezTo>
                  <a:lnTo>
                    <a:pt x="857505" y="0"/>
                  </a:lnTo>
                  <a:close/>
                </a:path>
              </a:pathLst>
            </a:custGeom>
            <a:gradFill>
              <a:gsLst>
                <a:gs pos="0">
                  <a:srgbClr val="0078E6">
                    <a:lumMod val="75000"/>
                  </a:srgbClr>
                </a:gs>
                <a:gs pos="100000">
                  <a:srgbClr val="0078E6"/>
                </a:gs>
              </a:gsLst>
              <a:lin ang="27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8" name="标题 1"/>
          <p:cNvSpPr txBox="1"/>
          <p:nvPr/>
        </p:nvSpPr>
        <p:spPr>
          <a:xfrm>
            <a:off x="802005" y="2975610"/>
            <a:ext cx="2265680" cy="14522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高速目标天基探测场景建模仿真技术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标题 1"/>
          <p:cNvSpPr txBox="1"/>
          <p:nvPr/>
        </p:nvSpPr>
        <p:spPr>
          <a:xfrm>
            <a:off x="1400175" y="2136775"/>
            <a:ext cx="1069975" cy="523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Normal" panose="020B0400000000000000" charset="-122"/>
                <a:ea typeface="Source Han Sans CN Normal" panose="020B0400000000000000" charset="-122"/>
                <a:cs typeface="Source Han Sans CN Normal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rot="5400000" flipV="1">
            <a:off x="-306705" y="3662680"/>
            <a:ext cx="1798320" cy="35560"/>
          </a:xfrm>
          <a:prstGeom prst="parallelogram">
            <a:avLst>
              <a:gd name="adj" fmla="val 100000"/>
            </a:avLst>
          </a:prstGeom>
          <a:gradFill>
            <a:gsLst>
              <a:gs pos="1000">
                <a:srgbClr val="0078E6">
                  <a:lumMod val="60000"/>
                  <a:lumOff val="40000"/>
                </a:srgbClr>
              </a:gs>
              <a:gs pos="100000">
                <a:srgbClr val="0078E6">
                  <a:lumMod val="60000"/>
                  <a:lumOff val="40000"/>
                  <a:alpha val="0"/>
                </a:srgb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 rot="5400000" flipV="1">
            <a:off x="7649210" y="3378200"/>
            <a:ext cx="1798320" cy="35560"/>
          </a:xfrm>
          <a:prstGeom prst="parallelogram">
            <a:avLst>
              <a:gd name="adj" fmla="val 100000"/>
            </a:avLst>
          </a:prstGeom>
          <a:gradFill>
            <a:gsLst>
              <a:gs pos="1000">
                <a:srgbClr val="0078E6">
                  <a:lumMod val="60000"/>
                  <a:lumOff val="40000"/>
                </a:srgbClr>
              </a:gs>
              <a:gs pos="100000">
                <a:srgbClr val="0078E6">
                  <a:lumMod val="60000"/>
                  <a:lumOff val="40000"/>
                  <a:alpha val="0"/>
                </a:srgb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 rot="5400000" flipV="1">
            <a:off x="7345680" y="4568190"/>
            <a:ext cx="989330" cy="63500"/>
          </a:xfrm>
          <a:prstGeom prst="parallelogram">
            <a:avLst>
              <a:gd name="adj" fmla="val 100000"/>
            </a:avLst>
          </a:prstGeom>
          <a:gradFill>
            <a:gsLst>
              <a:gs pos="1000">
                <a:srgbClr val="0078E6">
                  <a:lumMod val="60000"/>
                  <a:lumOff val="40000"/>
                </a:srgbClr>
              </a:gs>
              <a:gs pos="100000">
                <a:srgbClr val="0078E6">
                  <a:lumMod val="60000"/>
                  <a:lumOff val="40000"/>
                  <a:alpha val="0"/>
                </a:srgb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53" name="组合 52"/>
          <p:cNvGrpSpPr/>
          <p:nvPr/>
        </p:nvGrpSpPr>
        <p:grpSpPr>
          <a:xfrm rot="0">
            <a:off x="3971290" y="1938020"/>
            <a:ext cx="794385" cy="921385"/>
            <a:chOff x="3359774" y="2243687"/>
            <a:chExt cx="1128820" cy="1309432"/>
          </a:xfrm>
        </p:grpSpPr>
        <p:sp>
          <p:nvSpPr>
            <p:cNvPr id="54" name="标题 1"/>
            <p:cNvSpPr txBox="1"/>
            <p:nvPr/>
          </p:nvSpPr>
          <p:spPr>
            <a:xfrm>
              <a:off x="3359774" y="2243687"/>
              <a:ext cx="1128820" cy="1309432"/>
            </a:xfrm>
            <a:custGeom>
              <a:avLst/>
              <a:gdLst>
                <a:gd name="connsiteX0" fmla="*/ 482290 w 1727200"/>
                <a:gd name="connsiteY0" fmla="*/ 1812898 h 2003553"/>
                <a:gd name="connsiteX1" fmla="*/ 872744 w 1727200"/>
                <a:gd name="connsiteY1" fmla="*/ 1812898 h 2003553"/>
                <a:gd name="connsiteX2" fmla="*/ 872744 w 1727200"/>
                <a:gd name="connsiteY2" fmla="*/ 1998981 h 2003553"/>
                <a:gd name="connsiteX3" fmla="*/ 863600 w 1727200"/>
                <a:gd name="connsiteY3" fmla="*/ 2003553 h 2003553"/>
                <a:gd name="connsiteX4" fmla="*/ 863600 w 1727200"/>
                <a:gd name="connsiteY4" fmla="*/ 0 h 2003553"/>
                <a:gd name="connsiteX5" fmla="*/ 1727200 w 1727200"/>
                <a:gd name="connsiteY5" fmla="*/ 431800 h 2003553"/>
                <a:gd name="connsiteX6" fmla="*/ 1727200 w 1727200"/>
                <a:gd name="connsiteY6" fmla="*/ 942289 h 2003553"/>
                <a:gd name="connsiteX7" fmla="*/ 872744 w 1727200"/>
                <a:gd name="connsiteY7" fmla="*/ 942289 h 2003553"/>
                <a:gd name="connsiteX8" fmla="*/ 872744 w 1727200"/>
                <a:gd name="connsiteY8" fmla="*/ 958053 h 2003553"/>
                <a:gd name="connsiteX9" fmla="*/ 872745 w 1727200"/>
                <a:gd name="connsiteY9" fmla="*/ 958055 h 2003553"/>
                <a:gd name="connsiteX10" fmla="*/ 872745 w 1727200"/>
                <a:gd name="connsiteY10" fmla="*/ 1812897 h 2003553"/>
                <a:gd name="connsiteX11" fmla="*/ 482291 w 1727200"/>
                <a:gd name="connsiteY11" fmla="*/ 1812897 h 2003553"/>
                <a:gd name="connsiteX12" fmla="*/ 386444 w 1727200"/>
                <a:gd name="connsiteY12" fmla="*/ 1764974 h 2003553"/>
                <a:gd name="connsiteX13" fmla="*/ 863601 w 1727200"/>
                <a:gd name="connsiteY13" fmla="*/ 942290 h 2003553"/>
                <a:gd name="connsiteX14" fmla="*/ 863600 w 1727200"/>
                <a:gd name="connsiteY14" fmla="*/ 942289 h 2003553"/>
                <a:gd name="connsiteX15" fmla="*/ 386443 w 1727200"/>
                <a:gd name="connsiteY15" fmla="*/ 1764974 h 2003553"/>
                <a:gd name="connsiteX16" fmla="*/ 0 w 1727200"/>
                <a:gd name="connsiteY16" fmla="*/ 1571752 h 2003553"/>
                <a:gd name="connsiteX17" fmla="*/ 0 w 1727200"/>
                <a:gd name="connsiteY17" fmla="*/ 431800 h 2003553"/>
              </a:gdLst>
              <a:ahLst/>
              <a:cxnLst/>
              <a:rect l="l" t="t" r="r" b="b"/>
              <a:pathLst>
                <a:path w="1727200" h="2003553">
                  <a:moveTo>
                    <a:pt x="482290" y="1812898"/>
                  </a:moveTo>
                  <a:lnTo>
                    <a:pt x="872744" y="1812898"/>
                  </a:lnTo>
                  <a:lnTo>
                    <a:pt x="872744" y="1998981"/>
                  </a:lnTo>
                  <a:lnTo>
                    <a:pt x="863600" y="2003553"/>
                  </a:lnTo>
                  <a:close/>
                  <a:moveTo>
                    <a:pt x="863600" y="0"/>
                  </a:moveTo>
                  <a:lnTo>
                    <a:pt x="1727200" y="431800"/>
                  </a:lnTo>
                  <a:lnTo>
                    <a:pt x="1727200" y="942289"/>
                  </a:lnTo>
                  <a:lnTo>
                    <a:pt x="872744" y="942289"/>
                  </a:lnTo>
                  <a:lnTo>
                    <a:pt x="872744" y="958053"/>
                  </a:lnTo>
                  <a:lnTo>
                    <a:pt x="872745" y="958055"/>
                  </a:lnTo>
                  <a:lnTo>
                    <a:pt x="872745" y="1812897"/>
                  </a:lnTo>
                  <a:lnTo>
                    <a:pt x="482291" y="1812897"/>
                  </a:lnTo>
                  <a:lnTo>
                    <a:pt x="386444" y="1764974"/>
                  </a:lnTo>
                  <a:lnTo>
                    <a:pt x="863601" y="942290"/>
                  </a:lnTo>
                  <a:lnTo>
                    <a:pt x="863600" y="942289"/>
                  </a:lnTo>
                  <a:lnTo>
                    <a:pt x="386443" y="1764974"/>
                  </a:lnTo>
                  <a:lnTo>
                    <a:pt x="0" y="1571752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rgbClr val="0078E6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5" name="标题 1"/>
            <p:cNvSpPr txBox="1"/>
            <p:nvPr/>
          </p:nvSpPr>
          <p:spPr>
            <a:xfrm>
              <a:off x="3922689" y="2526689"/>
              <a:ext cx="565656" cy="1025933"/>
            </a:xfrm>
            <a:custGeom>
              <a:avLst/>
              <a:gdLst>
                <a:gd name="connsiteX0" fmla="*/ 857505 w 857505"/>
                <a:gd name="connsiteY0" fmla="*/ 0 h 1560734"/>
                <a:gd name="connsiteX1" fmla="*/ 854456 w 857505"/>
                <a:gd name="connsiteY1" fmla="*/ 1133507 h 1560734"/>
                <a:gd name="connsiteX2" fmla="*/ 468014 w 857505"/>
                <a:gd name="connsiteY2" fmla="*/ 1326729 h 1560734"/>
                <a:gd name="connsiteX3" fmla="*/ 372168 w 857505"/>
                <a:gd name="connsiteY3" fmla="*/ 1374651 h 1560734"/>
                <a:gd name="connsiteX4" fmla="*/ 372167 w 857505"/>
                <a:gd name="connsiteY4" fmla="*/ 1374651 h 1560734"/>
                <a:gd name="connsiteX5" fmla="*/ 1 w 857505"/>
                <a:gd name="connsiteY5" fmla="*/ 1560734 h 1560734"/>
                <a:gd name="connsiteX6" fmla="*/ 1 w 857505"/>
                <a:gd name="connsiteY6" fmla="*/ 1374651 h 1560734"/>
                <a:gd name="connsiteX7" fmla="*/ 2 w 857505"/>
                <a:gd name="connsiteY7" fmla="*/ 1374651 h 1560734"/>
                <a:gd name="connsiteX8" fmla="*/ 0 w 857505"/>
                <a:gd name="connsiteY8" fmla="*/ 504044 h 1560734"/>
                <a:gd name="connsiteX9" fmla="*/ 857505 w 857505"/>
                <a:gd name="connsiteY9" fmla="*/ 0 h 1560734"/>
                <a:gd name="connsiteX10" fmla="*/ 857505 w 857505"/>
                <a:gd name="connsiteY10" fmla="*/ 0 h 1560734"/>
                <a:gd name="connsiteX11" fmla="*/ 857505 w 857505"/>
                <a:gd name="connsiteY11" fmla="*/ 0 h 1560734"/>
                <a:gd name="connsiteX12" fmla="*/ 857505 w 857505"/>
                <a:gd name="connsiteY12" fmla="*/ 0 h 1560734"/>
                <a:gd name="connsiteX13" fmla="*/ 864203 w 864203"/>
                <a:gd name="connsiteY13" fmla="*/ 0 h 1560734"/>
              </a:gdLst>
              <a:ahLst/>
              <a:cxnLst/>
              <a:rect l="l" t="t" r="r" b="b"/>
              <a:pathLst>
                <a:path w="857505" h="1560734">
                  <a:moveTo>
                    <a:pt x="857505" y="0"/>
                  </a:moveTo>
                  <a:cubicBezTo>
                    <a:pt x="856489" y="377836"/>
                    <a:pt x="855472" y="755671"/>
                    <a:pt x="854456" y="1133507"/>
                  </a:cubicBezTo>
                  <a:lnTo>
                    <a:pt x="468014" y="1326729"/>
                  </a:lnTo>
                  <a:lnTo>
                    <a:pt x="372168" y="1374651"/>
                  </a:lnTo>
                  <a:lnTo>
                    <a:pt x="372167" y="1374651"/>
                  </a:lnTo>
                  <a:lnTo>
                    <a:pt x="1" y="1560734"/>
                  </a:lnTo>
                  <a:lnTo>
                    <a:pt x="1" y="1374651"/>
                  </a:lnTo>
                  <a:lnTo>
                    <a:pt x="2" y="1374651"/>
                  </a:lnTo>
                  <a:cubicBezTo>
                    <a:pt x="1" y="1084449"/>
                    <a:pt x="1" y="794246"/>
                    <a:pt x="0" y="504044"/>
                  </a:cubicBezTo>
                  <a:lnTo>
                    <a:pt x="857505" y="0"/>
                  </a:lnTo>
                  <a:close/>
                </a:path>
              </a:pathLst>
            </a:custGeom>
            <a:gradFill>
              <a:gsLst>
                <a:gs pos="0">
                  <a:srgbClr val="0078E6">
                    <a:lumMod val="75000"/>
                  </a:srgbClr>
                </a:gs>
                <a:gs pos="100000">
                  <a:srgbClr val="0078E6"/>
                </a:gs>
              </a:gsLst>
              <a:lin ang="27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56" name="标题 1"/>
          <p:cNvSpPr txBox="1"/>
          <p:nvPr/>
        </p:nvSpPr>
        <p:spPr>
          <a:xfrm>
            <a:off x="3235325" y="3185160"/>
            <a:ext cx="2265680" cy="14522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p>
            <a:pPr algn="ctr">
              <a:lnSpc>
                <a:spcPct val="150000"/>
              </a:lnSpc>
            </a:pPr>
            <a:r>
              <a:rPr kumimoji="1"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训练数据制备技术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标题 1"/>
          <p:cNvSpPr txBox="1"/>
          <p:nvPr/>
        </p:nvSpPr>
        <p:spPr>
          <a:xfrm>
            <a:off x="3833495" y="2136775"/>
            <a:ext cx="1069975" cy="523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Normal" panose="020B0400000000000000" charset="-122"/>
                <a:ea typeface="Source Han Sans CN Normal" panose="020B0400000000000000" charset="-122"/>
                <a:cs typeface="Source Han Sans CN Normal" panose="020B0400000000000000" charset="-122"/>
              </a:rPr>
              <a:t>02</a:t>
            </a:r>
            <a:endParaRPr kumimoji="1" lang="zh-CN" altLang="en-US"/>
          </a:p>
        </p:txBody>
      </p:sp>
      <p:grpSp>
        <p:nvGrpSpPr>
          <p:cNvPr id="58" name="组合 57"/>
          <p:cNvGrpSpPr/>
          <p:nvPr/>
        </p:nvGrpSpPr>
        <p:grpSpPr>
          <a:xfrm rot="0">
            <a:off x="6425565" y="1938020"/>
            <a:ext cx="794385" cy="921385"/>
            <a:chOff x="3359774" y="2243687"/>
            <a:chExt cx="1128820" cy="1309432"/>
          </a:xfrm>
        </p:grpSpPr>
        <p:sp>
          <p:nvSpPr>
            <p:cNvPr id="59" name="标题 1"/>
            <p:cNvSpPr txBox="1"/>
            <p:nvPr/>
          </p:nvSpPr>
          <p:spPr>
            <a:xfrm>
              <a:off x="3359774" y="2243687"/>
              <a:ext cx="1128820" cy="1309432"/>
            </a:xfrm>
            <a:custGeom>
              <a:avLst/>
              <a:gdLst>
                <a:gd name="connsiteX0" fmla="*/ 482290 w 1727200"/>
                <a:gd name="connsiteY0" fmla="*/ 1812898 h 2003553"/>
                <a:gd name="connsiteX1" fmla="*/ 872744 w 1727200"/>
                <a:gd name="connsiteY1" fmla="*/ 1812898 h 2003553"/>
                <a:gd name="connsiteX2" fmla="*/ 872744 w 1727200"/>
                <a:gd name="connsiteY2" fmla="*/ 1998981 h 2003553"/>
                <a:gd name="connsiteX3" fmla="*/ 863600 w 1727200"/>
                <a:gd name="connsiteY3" fmla="*/ 2003553 h 2003553"/>
                <a:gd name="connsiteX4" fmla="*/ 863600 w 1727200"/>
                <a:gd name="connsiteY4" fmla="*/ 0 h 2003553"/>
                <a:gd name="connsiteX5" fmla="*/ 1727200 w 1727200"/>
                <a:gd name="connsiteY5" fmla="*/ 431800 h 2003553"/>
                <a:gd name="connsiteX6" fmla="*/ 1727200 w 1727200"/>
                <a:gd name="connsiteY6" fmla="*/ 942289 h 2003553"/>
                <a:gd name="connsiteX7" fmla="*/ 872744 w 1727200"/>
                <a:gd name="connsiteY7" fmla="*/ 942289 h 2003553"/>
                <a:gd name="connsiteX8" fmla="*/ 872744 w 1727200"/>
                <a:gd name="connsiteY8" fmla="*/ 958053 h 2003553"/>
                <a:gd name="connsiteX9" fmla="*/ 872745 w 1727200"/>
                <a:gd name="connsiteY9" fmla="*/ 958055 h 2003553"/>
                <a:gd name="connsiteX10" fmla="*/ 872745 w 1727200"/>
                <a:gd name="connsiteY10" fmla="*/ 1812897 h 2003553"/>
                <a:gd name="connsiteX11" fmla="*/ 482291 w 1727200"/>
                <a:gd name="connsiteY11" fmla="*/ 1812897 h 2003553"/>
                <a:gd name="connsiteX12" fmla="*/ 386444 w 1727200"/>
                <a:gd name="connsiteY12" fmla="*/ 1764974 h 2003553"/>
                <a:gd name="connsiteX13" fmla="*/ 863601 w 1727200"/>
                <a:gd name="connsiteY13" fmla="*/ 942290 h 2003553"/>
                <a:gd name="connsiteX14" fmla="*/ 863600 w 1727200"/>
                <a:gd name="connsiteY14" fmla="*/ 942289 h 2003553"/>
                <a:gd name="connsiteX15" fmla="*/ 386443 w 1727200"/>
                <a:gd name="connsiteY15" fmla="*/ 1764974 h 2003553"/>
                <a:gd name="connsiteX16" fmla="*/ 0 w 1727200"/>
                <a:gd name="connsiteY16" fmla="*/ 1571752 h 2003553"/>
                <a:gd name="connsiteX17" fmla="*/ 0 w 1727200"/>
                <a:gd name="connsiteY17" fmla="*/ 431800 h 2003553"/>
              </a:gdLst>
              <a:ahLst/>
              <a:cxnLst/>
              <a:rect l="l" t="t" r="r" b="b"/>
              <a:pathLst>
                <a:path w="1727200" h="2003553">
                  <a:moveTo>
                    <a:pt x="482290" y="1812898"/>
                  </a:moveTo>
                  <a:lnTo>
                    <a:pt x="872744" y="1812898"/>
                  </a:lnTo>
                  <a:lnTo>
                    <a:pt x="872744" y="1998981"/>
                  </a:lnTo>
                  <a:lnTo>
                    <a:pt x="863600" y="2003553"/>
                  </a:lnTo>
                  <a:close/>
                  <a:moveTo>
                    <a:pt x="863600" y="0"/>
                  </a:moveTo>
                  <a:lnTo>
                    <a:pt x="1727200" y="431800"/>
                  </a:lnTo>
                  <a:lnTo>
                    <a:pt x="1727200" y="942289"/>
                  </a:lnTo>
                  <a:lnTo>
                    <a:pt x="872744" y="942289"/>
                  </a:lnTo>
                  <a:lnTo>
                    <a:pt x="872744" y="958053"/>
                  </a:lnTo>
                  <a:lnTo>
                    <a:pt x="872745" y="958055"/>
                  </a:lnTo>
                  <a:lnTo>
                    <a:pt x="872745" y="1812897"/>
                  </a:lnTo>
                  <a:lnTo>
                    <a:pt x="482291" y="1812897"/>
                  </a:lnTo>
                  <a:lnTo>
                    <a:pt x="386444" y="1764974"/>
                  </a:lnTo>
                  <a:lnTo>
                    <a:pt x="863601" y="942290"/>
                  </a:lnTo>
                  <a:lnTo>
                    <a:pt x="863600" y="942289"/>
                  </a:lnTo>
                  <a:lnTo>
                    <a:pt x="386443" y="1764974"/>
                  </a:lnTo>
                  <a:lnTo>
                    <a:pt x="0" y="1571752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rgbClr val="0078E6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0" name="标题 1"/>
            <p:cNvSpPr txBox="1"/>
            <p:nvPr/>
          </p:nvSpPr>
          <p:spPr>
            <a:xfrm>
              <a:off x="3922689" y="2526689"/>
              <a:ext cx="565656" cy="1025933"/>
            </a:xfrm>
            <a:custGeom>
              <a:avLst/>
              <a:gdLst>
                <a:gd name="connsiteX0" fmla="*/ 857505 w 857505"/>
                <a:gd name="connsiteY0" fmla="*/ 0 h 1560734"/>
                <a:gd name="connsiteX1" fmla="*/ 854456 w 857505"/>
                <a:gd name="connsiteY1" fmla="*/ 1133507 h 1560734"/>
                <a:gd name="connsiteX2" fmla="*/ 468014 w 857505"/>
                <a:gd name="connsiteY2" fmla="*/ 1326729 h 1560734"/>
                <a:gd name="connsiteX3" fmla="*/ 372168 w 857505"/>
                <a:gd name="connsiteY3" fmla="*/ 1374651 h 1560734"/>
                <a:gd name="connsiteX4" fmla="*/ 372167 w 857505"/>
                <a:gd name="connsiteY4" fmla="*/ 1374651 h 1560734"/>
                <a:gd name="connsiteX5" fmla="*/ 1 w 857505"/>
                <a:gd name="connsiteY5" fmla="*/ 1560734 h 1560734"/>
                <a:gd name="connsiteX6" fmla="*/ 1 w 857505"/>
                <a:gd name="connsiteY6" fmla="*/ 1374651 h 1560734"/>
                <a:gd name="connsiteX7" fmla="*/ 2 w 857505"/>
                <a:gd name="connsiteY7" fmla="*/ 1374651 h 1560734"/>
                <a:gd name="connsiteX8" fmla="*/ 0 w 857505"/>
                <a:gd name="connsiteY8" fmla="*/ 504044 h 1560734"/>
                <a:gd name="connsiteX9" fmla="*/ 857505 w 857505"/>
                <a:gd name="connsiteY9" fmla="*/ 0 h 1560734"/>
                <a:gd name="connsiteX10" fmla="*/ 857505 w 857505"/>
                <a:gd name="connsiteY10" fmla="*/ 0 h 1560734"/>
                <a:gd name="connsiteX11" fmla="*/ 857505 w 857505"/>
                <a:gd name="connsiteY11" fmla="*/ 0 h 1560734"/>
                <a:gd name="connsiteX12" fmla="*/ 857505 w 857505"/>
                <a:gd name="connsiteY12" fmla="*/ 0 h 1560734"/>
                <a:gd name="connsiteX13" fmla="*/ 864203 w 864203"/>
                <a:gd name="connsiteY13" fmla="*/ 0 h 1560734"/>
              </a:gdLst>
              <a:ahLst/>
              <a:cxnLst/>
              <a:rect l="l" t="t" r="r" b="b"/>
              <a:pathLst>
                <a:path w="857505" h="1560734">
                  <a:moveTo>
                    <a:pt x="857505" y="0"/>
                  </a:moveTo>
                  <a:cubicBezTo>
                    <a:pt x="856489" y="377836"/>
                    <a:pt x="855472" y="755671"/>
                    <a:pt x="854456" y="1133507"/>
                  </a:cubicBezTo>
                  <a:lnTo>
                    <a:pt x="468014" y="1326729"/>
                  </a:lnTo>
                  <a:lnTo>
                    <a:pt x="372168" y="1374651"/>
                  </a:lnTo>
                  <a:lnTo>
                    <a:pt x="372167" y="1374651"/>
                  </a:lnTo>
                  <a:lnTo>
                    <a:pt x="1" y="1560734"/>
                  </a:lnTo>
                  <a:lnTo>
                    <a:pt x="1" y="1374651"/>
                  </a:lnTo>
                  <a:lnTo>
                    <a:pt x="2" y="1374651"/>
                  </a:lnTo>
                  <a:cubicBezTo>
                    <a:pt x="1" y="1084449"/>
                    <a:pt x="1" y="794246"/>
                    <a:pt x="0" y="504044"/>
                  </a:cubicBezTo>
                  <a:lnTo>
                    <a:pt x="857505" y="0"/>
                  </a:lnTo>
                  <a:close/>
                </a:path>
              </a:pathLst>
            </a:custGeom>
            <a:gradFill>
              <a:gsLst>
                <a:gs pos="0">
                  <a:srgbClr val="0078E6">
                    <a:lumMod val="75000"/>
                  </a:srgbClr>
                </a:gs>
                <a:gs pos="100000">
                  <a:srgbClr val="0078E6"/>
                </a:gs>
              </a:gsLst>
              <a:lin ang="27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61" name="标题 1"/>
          <p:cNvSpPr txBox="1"/>
          <p:nvPr/>
        </p:nvSpPr>
        <p:spPr>
          <a:xfrm>
            <a:off x="5689600" y="2975610"/>
            <a:ext cx="2265680" cy="14522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p>
            <a:pPr algn="ctr">
              <a:lnSpc>
                <a:spcPct val="150000"/>
              </a:lnSpc>
            </a:pPr>
            <a:r>
              <a:rPr kumimoji="1"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支持星座动态分簇的大模型微调技术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标题 1"/>
          <p:cNvSpPr txBox="1"/>
          <p:nvPr/>
        </p:nvSpPr>
        <p:spPr>
          <a:xfrm>
            <a:off x="6287770" y="2136775"/>
            <a:ext cx="1069975" cy="523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Normal" panose="020B0400000000000000" charset="-122"/>
                <a:ea typeface="Source Han Sans CN Normal" panose="020B0400000000000000" charset="-122"/>
                <a:cs typeface="Source Han Sans CN Normal" panose="020B0400000000000000" charset="-122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/>
          <p:nvPr/>
        </p:nvSpPr>
        <p:spPr bwMode="auto">
          <a:xfrm>
            <a:off x="0" y="55960"/>
            <a:ext cx="9144000" cy="5155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>
            <a:spAutoFit/>
          </a:bodyPr>
          <a:lstStyle/>
          <a:p>
            <a:r>
              <a:rPr lang="zh-CN" altLang="en-US" sz="2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前言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四、主要技术途径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15900" y="773430"/>
            <a:ext cx="8933180" cy="504190"/>
            <a:chOff x="347" y="1155"/>
            <a:chExt cx="14060" cy="794"/>
          </a:xfrm>
        </p:grpSpPr>
        <p:sp>
          <p:nvSpPr>
            <p:cNvPr id="20" name="标题 1"/>
            <p:cNvSpPr txBox="1"/>
            <p:nvPr/>
          </p:nvSpPr>
          <p:spPr>
            <a:xfrm>
              <a:off x="1777" y="1155"/>
              <a:ext cx="12630" cy="79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p>
              <a:pPr marL="0" indent="0" algn="l" eaLnBrk="1" latinLnBrk="0" hangingPunct="1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kumimoji="1"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高速目标天基探测场景建模仿真技术</a:t>
              </a:r>
              <a:endParaRPr lang="zh-CN" altLang="en-US" sz="24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47" y="1265"/>
              <a:ext cx="1138" cy="574"/>
              <a:chOff x="347" y="1206"/>
              <a:chExt cx="1138" cy="574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778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078E6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209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3" name="标题 1"/>
              <p:cNvSpPr txBox="1"/>
              <p:nvPr/>
            </p:nvSpPr>
            <p:spPr>
              <a:xfrm>
                <a:off x="347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391795" y="1277620"/>
            <a:ext cx="8298180" cy="1337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355600" algn="just" defTabSz="266700">
              <a:lnSpc>
                <a:spcPct val="150000"/>
              </a:lnSpc>
              <a:buClrTx/>
              <a:buSzTx/>
              <a:buFontTx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针对高速目标天基探测场景，训练数据集制备的具体技术路径包含目标特性建模、数据清洗与标准化、小样本数据集的生成与扩充等几个部分，实现高速目标天基探测场景卫星星座信息和空间飞行器信息的采集。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9585" y="2577465"/>
            <a:ext cx="2625090" cy="235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965" y="2601595"/>
            <a:ext cx="2709545" cy="23329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92120" y="2755900"/>
            <a:ext cx="19761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卫星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卫星可见时刻切片图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46120" y="4194810"/>
            <a:ext cx="2495550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0" algn="r" eaLnBrk="1" latinLnBrk="0" hangingPunct="1">
              <a:lnSpc>
                <a:spcPct val="100000"/>
              </a:lnSpc>
              <a:buClrTx/>
              <a:buSzTx/>
              <a:buFontTx/>
            </a:pP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卫星-目标可见关系图</a:t>
            </a:r>
            <a:endParaRPr lang="zh-CN" altLang="en-US" sz="18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四、主要技术途径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15900" y="773430"/>
            <a:ext cx="8933180" cy="504190"/>
            <a:chOff x="347" y="1155"/>
            <a:chExt cx="14060" cy="794"/>
          </a:xfrm>
        </p:grpSpPr>
        <p:sp>
          <p:nvSpPr>
            <p:cNvPr id="20" name="标题 1"/>
            <p:cNvSpPr txBox="1"/>
            <p:nvPr/>
          </p:nvSpPr>
          <p:spPr>
            <a:xfrm>
              <a:off x="1777" y="1155"/>
              <a:ext cx="12630" cy="79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p>
              <a:pPr marL="0" indent="0" algn="l" eaLnBrk="1" latinLnBrk="0" hangingPunct="1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kumimoji="1"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高速目标天基探测场景建模仿真技术</a:t>
              </a:r>
              <a:endParaRPr lang="zh-CN" altLang="en-US" sz="24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47" y="1265"/>
              <a:ext cx="1138" cy="574"/>
              <a:chOff x="347" y="1206"/>
              <a:chExt cx="1138" cy="574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778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078E6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209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3" name="标题 1"/>
              <p:cNvSpPr txBox="1"/>
              <p:nvPr/>
            </p:nvSpPr>
            <p:spPr>
              <a:xfrm>
                <a:off x="347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391795" y="1277620"/>
            <a:ext cx="8298180" cy="9220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355600" algn="just" defTabSz="266700">
              <a:lnSpc>
                <a:spcPct val="150000"/>
              </a:lnSpc>
              <a:buClrTx/>
              <a:buSzTx/>
              <a:buFontTx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大规模星座动态分簇涉及到卫星对目标，可见卫星间的动态连接的过程，下图展示了</a:t>
            </a:r>
            <a:r>
              <a:rPr 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星座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目标的动态连接关系：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795" y="2263775"/>
            <a:ext cx="4126865" cy="2280920"/>
          </a:xfrm>
          <a:prstGeom prst="rect">
            <a:avLst/>
          </a:prstGeom>
        </p:spPr>
      </p:pic>
      <p:pic>
        <p:nvPicPr>
          <p:cNvPr id="10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245" y="2199640"/>
            <a:ext cx="4107180" cy="23450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39800" y="4608830"/>
            <a:ext cx="26612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星座全局连接关系图</a:t>
            </a:r>
            <a:endParaRPr lang="zh-CN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15560" y="4608830"/>
            <a:ext cx="33839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星座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目标</a:t>
            </a:r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卫星时间切片关系图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四、主要技术途径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15900" y="773430"/>
            <a:ext cx="8933180" cy="504190"/>
            <a:chOff x="347" y="1155"/>
            <a:chExt cx="14060" cy="794"/>
          </a:xfrm>
        </p:grpSpPr>
        <p:sp>
          <p:nvSpPr>
            <p:cNvPr id="20" name="标题 1"/>
            <p:cNvSpPr txBox="1"/>
            <p:nvPr/>
          </p:nvSpPr>
          <p:spPr>
            <a:xfrm>
              <a:off x="1777" y="1155"/>
              <a:ext cx="12630" cy="79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p>
              <a:pPr marL="0" indent="0" algn="l" eaLnBrk="1" latinLnBrk="0" hangingPunct="1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kumimoji="1"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高速目标天基探测场景建模仿真技术</a:t>
              </a:r>
              <a:endParaRPr lang="zh-CN" altLang="en-US" sz="24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47" y="1265"/>
              <a:ext cx="1138" cy="574"/>
              <a:chOff x="347" y="1206"/>
              <a:chExt cx="1138" cy="574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778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078E6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209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3" name="标题 1"/>
              <p:cNvSpPr txBox="1"/>
              <p:nvPr/>
            </p:nvSpPr>
            <p:spPr>
              <a:xfrm>
                <a:off x="347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215900" y="1373505"/>
            <a:ext cx="8442325" cy="29997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355600" algn="just" defTabSz="266700">
              <a:lnSpc>
                <a:spcPct val="150000"/>
              </a:lnSpc>
              <a:buClrTx/>
              <a:buSzTx/>
              <a:buFontTx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从STK仿真软件提取得到的原始数据无法用于训练，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大模型微调场景下，应设计适合的上下文窗口构造方式，将单条数据转换为包含状态、关系、动作语义等元素的统一训练样本，形成多轮交互或结构化任务输入，实现原始数据到自然语言模板、结构化特征向量或多模态融合输入的有效映射，为大模型在星座调度、可见性判断、轨道推演等任务上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 defTabSz="266700" eaLnBrk="1" latinLnBrk="0" hangingPunct="1">
              <a:lnSpc>
                <a:spcPct val="150000"/>
              </a:lnSpc>
              <a:buClrTx/>
              <a:buSzTx/>
              <a:buFontTx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的微调训练提供高质量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 defTabSz="266700" eaLnBrk="1" latinLnBrk="0" hangingPunct="1">
              <a:lnSpc>
                <a:spcPct val="150000"/>
              </a:lnSpc>
              <a:buClrTx/>
              <a:buSzTx/>
              <a:buFontTx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支持。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9280" y="3188335"/>
            <a:ext cx="5658485" cy="17506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四、主要技术途径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15900" y="773430"/>
            <a:ext cx="8933180" cy="504190"/>
            <a:chOff x="347" y="1155"/>
            <a:chExt cx="14060" cy="794"/>
          </a:xfrm>
        </p:grpSpPr>
        <p:sp>
          <p:nvSpPr>
            <p:cNvPr id="20" name="标题 1"/>
            <p:cNvSpPr txBox="1"/>
            <p:nvPr/>
          </p:nvSpPr>
          <p:spPr>
            <a:xfrm>
              <a:off x="1777" y="1155"/>
              <a:ext cx="12630" cy="79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p>
              <a:pPr marL="0" indent="0" algn="l" eaLnBrk="1" latinLnBrk="0" hangingPunct="1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）训练数据制备技术</a:t>
              </a:r>
              <a:endParaRPr lang="zh-CN" altLang="en-US" sz="24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47" y="1265"/>
              <a:ext cx="1138" cy="574"/>
              <a:chOff x="347" y="1206"/>
              <a:chExt cx="1138" cy="574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778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078E6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209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3" name="标题 1"/>
              <p:cNvSpPr txBox="1"/>
              <p:nvPr/>
            </p:nvSpPr>
            <p:spPr>
              <a:xfrm>
                <a:off x="347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172720" y="2686050"/>
            <a:ext cx="8705215" cy="2037080"/>
            <a:chOff x="92" y="5700"/>
            <a:chExt cx="13709" cy="3208"/>
          </a:xfrm>
        </p:grpSpPr>
        <p:sp>
          <p:nvSpPr>
            <p:cNvPr id="3" name="标题 1"/>
            <p:cNvSpPr txBox="1"/>
            <p:nvPr/>
          </p:nvSpPr>
          <p:spPr>
            <a:xfrm>
              <a:off x="8233" y="8598"/>
              <a:ext cx="918" cy="31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>
              <a:off x="12883" y="8598"/>
              <a:ext cx="918" cy="31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" name="标题 1"/>
            <p:cNvSpPr txBox="1"/>
            <p:nvPr/>
          </p:nvSpPr>
          <p:spPr>
            <a:xfrm>
              <a:off x="3583" y="8598"/>
              <a:ext cx="918" cy="31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686" y="6533"/>
              <a:ext cx="3728" cy="2276"/>
            </a:xfrm>
            <a:prstGeom prst="roundRect">
              <a:avLst>
                <a:gd name="adj" fmla="val 4583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469900" dist="38100" dir="2700000" algn="tl" rotWithShape="0">
                <a:srgbClr val="000000">
                  <a:alpha val="8000"/>
                </a:srgb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 rot="0">
              <a:off x="92" y="5825"/>
              <a:ext cx="1341" cy="1352"/>
              <a:chOff x="500945" y="1485830"/>
              <a:chExt cx="1098903" cy="1107986"/>
            </a:xfrm>
          </p:grpSpPr>
          <p:sp>
            <p:nvSpPr>
              <p:cNvPr id="9" name="标题 1"/>
              <p:cNvSpPr txBox="1"/>
              <p:nvPr/>
            </p:nvSpPr>
            <p:spPr>
              <a:xfrm rot="11339608">
                <a:off x="570865" y="1554829"/>
                <a:ext cx="959063" cy="969988"/>
              </a:xfrm>
              <a:prstGeom prst="blockArc">
                <a:avLst>
                  <a:gd name="adj1" fmla="val 4131234"/>
                  <a:gd name="adj2" fmla="val 21435934"/>
                  <a:gd name="adj3" fmla="val 10263"/>
                </a:avLst>
              </a:prstGeom>
              <a:solidFill>
                <a:schemeClr val="accent1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10" name="标题 1"/>
              <p:cNvSpPr txBox="1"/>
              <p:nvPr/>
            </p:nvSpPr>
            <p:spPr>
              <a:xfrm rot="11339608">
                <a:off x="740784" y="1726684"/>
                <a:ext cx="619225" cy="626278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11" name="标题 1"/>
            <p:cNvSpPr txBox="1"/>
            <p:nvPr/>
          </p:nvSpPr>
          <p:spPr>
            <a:xfrm>
              <a:off x="879" y="6533"/>
              <a:ext cx="3340" cy="19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 anchorCtr="0"/>
            <a:p>
              <a:pPr algn="ctr">
                <a:lnSpc>
                  <a:spcPct val="150000"/>
                </a:lnSpc>
              </a:pPr>
              <a:r>
                <a: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通用任务蒸馏</a:t>
              </a: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从高质量通用数据中提炼核心样本，保留基座模型的泛化能力</a:t>
              </a:r>
              <a:endParaRPr kumimoji="1"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499" y="6286"/>
              <a:ext cx="526" cy="4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p>
              <a:pPr algn="ctr">
                <a:lnSpc>
                  <a:spcPct val="100000"/>
                </a:lnSpc>
              </a:pPr>
              <a:r>
                <a:rPr kumimoji="1" lang="en-US" altLang="zh-CN" sz="1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Normal" panose="020B0400000000000000" charset="-122"/>
                  <a:ea typeface="Source Han Sans CN Normal" panose="020B0400000000000000" charset="-122"/>
                  <a:cs typeface="Source Han Sans CN Normal" panose="020B0400000000000000" charset="-122"/>
                </a:rPr>
                <a:t>01</a:t>
              </a: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5316" y="6532"/>
              <a:ext cx="3728" cy="2276"/>
            </a:xfrm>
            <a:prstGeom prst="roundRect">
              <a:avLst>
                <a:gd name="adj" fmla="val 4583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469900" dist="38100" dir="2700000" algn="tl" rotWithShape="0">
                <a:srgbClr val="000000">
                  <a:alpha val="8000"/>
                </a:srgb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 rot="0">
              <a:off x="4619" y="5723"/>
              <a:ext cx="1548" cy="1555"/>
              <a:chOff x="4211516" y="1402538"/>
              <a:chExt cx="1268984" cy="1274571"/>
            </a:xfrm>
          </p:grpSpPr>
          <p:sp>
            <p:nvSpPr>
              <p:cNvPr id="16" name="标题 1"/>
              <p:cNvSpPr txBox="1"/>
              <p:nvPr/>
            </p:nvSpPr>
            <p:spPr>
              <a:xfrm rot="17628322">
                <a:off x="4361014" y="1560292"/>
                <a:ext cx="969988" cy="959063"/>
              </a:xfrm>
              <a:prstGeom prst="blockArc">
                <a:avLst>
                  <a:gd name="adj1" fmla="val 4131234"/>
                  <a:gd name="adj2" fmla="val 21435934"/>
                  <a:gd name="adj3" fmla="val 10263"/>
                </a:avLst>
              </a:prstGeom>
              <a:solidFill>
                <a:schemeClr val="accent2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17" name="标题 1"/>
              <p:cNvSpPr txBox="1"/>
              <p:nvPr/>
            </p:nvSpPr>
            <p:spPr>
              <a:xfrm rot="17628322">
                <a:off x="4532869" y="1730211"/>
                <a:ext cx="626278" cy="619225"/>
              </a:xfrm>
              <a:prstGeom prst="ellipse">
                <a:avLst/>
              </a:prstGeom>
              <a:solidFill>
                <a:schemeClr val="accent2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26" name="标题 1"/>
            <p:cNvSpPr txBox="1"/>
            <p:nvPr/>
          </p:nvSpPr>
          <p:spPr>
            <a:xfrm>
              <a:off x="5510" y="6532"/>
              <a:ext cx="3340" cy="193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 anchorCtr="0"/>
            <a:p>
              <a:pPr algn="ctr">
                <a:lnSpc>
                  <a:spcPct val="150000"/>
                </a:lnSpc>
              </a:pPr>
              <a:r>
                <a: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混合训练策略</a:t>
              </a: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动态平衡领域数据与通用数据的权重，防止灾难性遗忘</a:t>
              </a:r>
              <a:endParaRPr kumimoji="1"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5130" y="6286"/>
              <a:ext cx="526" cy="4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p>
              <a:pPr algn="ctr">
                <a:lnSpc>
                  <a:spcPct val="100000"/>
                </a:lnSpc>
              </a:pPr>
              <a:r>
                <a:rPr kumimoji="1" lang="en-US" altLang="zh-CN" sz="1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Normal" panose="020B0400000000000000" charset="-122"/>
                  <a:ea typeface="Source Han Sans CN Normal" panose="020B0400000000000000" charset="-122"/>
                  <a:cs typeface="Source Han Sans CN Normal" panose="020B0400000000000000" charset="-122"/>
                </a:rPr>
                <a:t>02</a:t>
              </a: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9947" y="6532"/>
              <a:ext cx="3728" cy="2276"/>
            </a:xfrm>
            <a:prstGeom prst="roundRect">
              <a:avLst>
                <a:gd name="adj" fmla="val 4583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469900" dist="38100" dir="2700000" algn="tl" rotWithShape="0">
                <a:srgbClr val="000000">
                  <a:alpha val="8000"/>
                </a:srgb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 rot="0">
              <a:off x="9226" y="5700"/>
              <a:ext cx="1596" cy="1601"/>
              <a:chOff x="7987694" y="1383745"/>
              <a:chExt cx="1307851" cy="1312156"/>
            </a:xfrm>
          </p:grpSpPr>
          <p:sp>
            <p:nvSpPr>
              <p:cNvPr id="30" name="标题 1"/>
              <p:cNvSpPr txBox="1"/>
              <p:nvPr/>
            </p:nvSpPr>
            <p:spPr>
              <a:xfrm rot="1729082">
                <a:off x="8162088" y="1554829"/>
                <a:ext cx="959063" cy="969988"/>
              </a:xfrm>
              <a:prstGeom prst="blockArc">
                <a:avLst>
                  <a:gd name="adj1" fmla="val 4131234"/>
                  <a:gd name="adj2" fmla="val 21435934"/>
                  <a:gd name="adj3" fmla="val 10263"/>
                </a:avLst>
              </a:prstGeom>
              <a:solidFill>
                <a:schemeClr val="accent1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31" name="标题 1"/>
              <p:cNvSpPr txBox="1"/>
              <p:nvPr/>
            </p:nvSpPr>
            <p:spPr>
              <a:xfrm rot="1729082">
                <a:off x="8332007" y="1726684"/>
                <a:ext cx="619225" cy="626278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sp>
          <p:nvSpPr>
            <p:cNvPr id="32" name="标题 1"/>
            <p:cNvSpPr txBox="1"/>
            <p:nvPr/>
          </p:nvSpPr>
          <p:spPr>
            <a:xfrm>
              <a:off x="10141" y="6533"/>
              <a:ext cx="3340" cy="19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 anchorCtr="0"/>
            <a:p>
              <a:pPr algn="ctr">
                <a:lnSpc>
                  <a:spcPct val="150000"/>
                </a:lnSpc>
              </a:pPr>
              <a:r>
                <a: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推理链增强</a:t>
              </a:r>
              <a:endPara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引入思维链（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CoT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）蒸馏，提升复杂任务表现。</a:t>
              </a:r>
              <a:endParaRPr kumimoji="1"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3" name="标题 1"/>
            <p:cNvSpPr txBox="1"/>
            <p:nvPr/>
          </p:nvSpPr>
          <p:spPr>
            <a:xfrm>
              <a:off x="9760" y="6286"/>
              <a:ext cx="526" cy="4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p>
              <a:pPr algn="ctr">
                <a:lnSpc>
                  <a:spcPct val="100000"/>
                </a:lnSpc>
              </a:pPr>
              <a:r>
                <a:rPr kumimoji="1" lang="en-US" altLang="zh-CN" sz="1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Normal" panose="020B0400000000000000" charset="-122"/>
                  <a:ea typeface="Source Han Sans CN Normal" panose="020B0400000000000000" charset="-122"/>
                  <a:cs typeface="Source Han Sans CN Normal" panose="020B0400000000000000" charset="-122"/>
                </a:rPr>
                <a:t>03</a:t>
              </a:r>
              <a:endParaRPr kumimoji="1" lang="zh-CN" altLang="en-US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489585" y="1277620"/>
            <a:ext cx="825563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355600" algn="just" defTabSz="266700">
              <a:lnSpc>
                <a:spcPct val="150000"/>
              </a:lnSpc>
              <a:buClrTx/>
              <a:buSzTx/>
              <a:buFontTx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在垂直领域针对特定任务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场景微调大模型（如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Qwen3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DeepSeek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）时，仅使用星座动态分簇领域特定任务数据易导致模型通用能力退化（如数学解题、逻辑推理能力下降）。为解决此问题，在制备微调数据集时采用如下策略：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四、主要技术途径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15900" y="773430"/>
            <a:ext cx="8933180" cy="504190"/>
            <a:chOff x="347" y="1155"/>
            <a:chExt cx="14060" cy="794"/>
          </a:xfrm>
        </p:grpSpPr>
        <p:sp>
          <p:nvSpPr>
            <p:cNvPr id="20" name="标题 1"/>
            <p:cNvSpPr txBox="1"/>
            <p:nvPr/>
          </p:nvSpPr>
          <p:spPr>
            <a:xfrm>
              <a:off x="1777" y="1155"/>
              <a:ext cx="12630" cy="79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p>
              <a:pPr marL="0" indent="0" algn="l" eaLnBrk="1" latinLnBrk="0" hangingPunct="1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）训练数据制备技术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通用任务数据构建</a:t>
              </a:r>
              <a:endParaRPr lang="zh-CN" altLang="en-US" sz="24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47" y="1265"/>
              <a:ext cx="1138" cy="574"/>
              <a:chOff x="347" y="1206"/>
              <a:chExt cx="1138" cy="574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778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078E6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209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3" name="标题 1"/>
              <p:cNvSpPr txBox="1"/>
              <p:nvPr/>
            </p:nvSpPr>
            <p:spPr>
              <a:xfrm>
                <a:off x="347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215900" y="2354580"/>
          <a:ext cx="8567420" cy="2550160"/>
        </p:xfrm>
        <a:graphic>
          <a:graphicData uri="http://schemas.openxmlformats.org/drawingml/2006/table">
            <a:tbl>
              <a:tblPr/>
              <a:tblGrid>
                <a:gridCol w="1755775"/>
                <a:gridCol w="3210560"/>
                <a:gridCol w="1316355"/>
                <a:gridCol w="2284730"/>
              </a:tblGrid>
              <a:tr h="488315">
                <a:tc>
                  <a:txBody>
                    <a:bodyPr/>
                    <a:p>
                      <a:pPr indent="0" algn="ctr" fontAlgn="auto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任务类型</a:t>
                      </a:r>
                      <a:endParaRPr lang="zh-CN" sz="1200"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52400" marR="152400" marT="114300" marB="11430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数据集</a:t>
                      </a:r>
                      <a:r>
                        <a:rPr lang="en-US" altLang="zh-CN" sz="1200" b="1">
                          <a:latin typeface="Times New Roman" panose="02020603050405020304"/>
                          <a:ea typeface="宋体" panose="02010600030101010101" pitchFamily="2" charset="-122"/>
                        </a:rPr>
                        <a:t>ID</a:t>
                      </a:r>
                      <a:endParaRPr lang="en-US" altLang="zh-CN" sz="1200" b="1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52400" marR="152400" marT="114300" marB="11430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样本量</a:t>
                      </a:r>
                      <a:endParaRPr lang="zh-CN" sz="1200"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52400" marR="152400" marT="114300" marB="11430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特点说明</a:t>
                      </a:r>
                      <a:endParaRPr lang="zh-CN" sz="1200"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52400" marR="152400" marT="114300" marB="11430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</a:tr>
              <a:tr h="453390">
                <a:tc>
                  <a:txBody>
                    <a:bodyPr/>
                    <a:p>
                      <a:pPr indent="0" algn="ctr" fontAlgn="auto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数学推理</a:t>
                      </a:r>
                      <a:endParaRPr lang="zh-CN" sz="1200"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52400" marR="152400" marT="114300" marB="11430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Times New Roman" panose="02020603050405020304"/>
                          <a:ea typeface="宋体" panose="02010600030101010101" pitchFamily="2" charset="-122"/>
                        </a:rPr>
                        <a:t>damo/MATH_train damo/GSM8K_zh</a:t>
                      </a:r>
                      <a:endParaRPr lang="en-US" altLang="zh-CN" sz="12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52400" marR="152400" marT="114300" marB="11430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Times New Roman" panose="02020603050405020304"/>
                          <a:ea typeface="宋体" panose="02010600030101010101" pitchFamily="2" charset="-122"/>
                        </a:rPr>
                        <a:t>15</a:t>
                      </a:r>
                      <a:r>
                        <a:rPr lang="zh-CN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万</a:t>
                      </a:r>
                      <a:r>
                        <a:rPr lang="en-US" altLang="zh-CN" sz="1200">
                          <a:latin typeface="Times New Roman" panose="02020603050405020304"/>
                          <a:ea typeface="宋体" panose="02010600030101010101" pitchFamily="2" charset="-122"/>
                        </a:rPr>
                        <a:t>+</a:t>
                      </a:r>
                      <a:endParaRPr lang="en-US" altLang="zh-CN" sz="12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52400" marR="152400" marT="114300" marB="11430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覆盖初等数学到竞赛级难题</a:t>
                      </a:r>
                      <a:endParaRPr lang="zh-CN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52400" marR="152400" marT="114300" marB="11430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4025">
                <a:tc>
                  <a:txBody>
                    <a:bodyPr/>
                    <a:p>
                      <a:pPr indent="0" algn="ctr" fontAlgn="auto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逻辑推理</a:t>
                      </a:r>
                      <a:endParaRPr lang="zh-CN" sz="1200"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52400" marR="152400" marT="114300" marB="11430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Times New Roman" panose="02020603050405020304"/>
                          <a:ea typeface="宋体" panose="02010600030101010101" pitchFamily="2" charset="-122"/>
                        </a:rPr>
                        <a:t>damo/ReClor_zh damo/LogiQA</a:t>
                      </a:r>
                      <a:endParaRPr lang="en-US" altLang="zh-CN" sz="12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52400" marR="152400" marT="114300" marB="11430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Times New Roman" panose="02020603050405020304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万</a:t>
                      </a:r>
                      <a:r>
                        <a:rPr lang="en-US" altLang="zh-CN" sz="1200">
                          <a:latin typeface="Times New Roman" panose="02020603050405020304"/>
                          <a:ea typeface="宋体" panose="02010600030101010101" pitchFamily="2" charset="-122"/>
                        </a:rPr>
                        <a:t>+</a:t>
                      </a:r>
                      <a:endParaRPr lang="en-US" altLang="zh-CN" sz="12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52400" marR="152400" marT="114300" marB="11430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司法</a:t>
                      </a:r>
                      <a:r>
                        <a:rPr lang="en-US" altLang="zh-CN" sz="1200">
                          <a:latin typeface="Times New Roman" panose="02020603050405020304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伦理</a:t>
                      </a:r>
                      <a:r>
                        <a:rPr lang="en-US" altLang="zh-CN" sz="1200">
                          <a:latin typeface="Times New Roman" panose="02020603050405020304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因果推理题型</a:t>
                      </a:r>
                      <a:endParaRPr lang="zh-CN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52400" marR="152400" marT="114300" marB="11430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4025">
                <a:tc>
                  <a:txBody>
                    <a:bodyPr/>
                    <a:p>
                      <a:pPr indent="0" algn="ctr" fontAlgn="auto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多轮对话</a:t>
                      </a:r>
                      <a:endParaRPr lang="zh-CN" sz="1200"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52400" marR="152400" marT="114300" marB="11430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Times New Roman" panose="02020603050405020304"/>
                          <a:ea typeface="宋体" panose="02010600030101010101" pitchFamily="2" charset="-122"/>
                        </a:rPr>
                        <a:t>damo/ShareGPT_zh damo/MultiDoGo</a:t>
                      </a:r>
                      <a:endParaRPr lang="en-US" altLang="zh-CN" sz="12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52400" marR="152400" marT="114300" marB="11430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Times New Roman" panose="02020603050405020304"/>
                          <a:ea typeface="宋体" panose="02010600030101010101" pitchFamily="2" charset="-122"/>
                        </a:rPr>
                        <a:t>10</a:t>
                      </a:r>
                      <a:r>
                        <a:rPr lang="zh-CN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万</a:t>
                      </a:r>
                      <a:r>
                        <a:rPr lang="en-US" altLang="zh-CN" sz="1200">
                          <a:latin typeface="Times New Roman" panose="02020603050405020304"/>
                          <a:ea typeface="宋体" panose="02010600030101010101" pitchFamily="2" charset="-122"/>
                        </a:rPr>
                        <a:t>+</a:t>
                      </a:r>
                      <a:endParaRPr lang="en-US" altLang="zh-CN" sz="12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52400" marR="152400" marT="114300" marB="11430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中英双语多轮开放域对话</a:t>
                      </a:r>
                      <a:endParaRPr lang="zh-CN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52400" marR="152400" marT="114300" marB="11430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00405">
                <a:tc>
                  <a:txBody>
                    <a:bodyPr/>
                    <a:p>
                      <a:pPr indent="0" algn="ctr" fontAlgn="auto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常识与百科</a:t>
                      </a:r>
                      <a:endParaRPr lang="zh-CN" sz="1200"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52400" marR="152400" marT="114300" marB="11430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Times New Roman" panose="02020603050405020304"/>
                          <a:ea typeface="宋体" panose="02010600030101010101" pitchFamily="2" charset="-122"/>
                        </a:rPr>
                        <a:t>damo/Chinese_CommonsenseQA damo/TriviaQA_zh</a:t>
                      </a:r>
                      <a:endParaRPr lang="en-US" altLang="zh-CN" sz="12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52400" marR="152400" marT="114300" marB="11430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Times New Roman" panose="02020603050405020304"/>
                          <a:ea typeface="宋体" panose="02010600030101010101" pitchFamily="2" charset="-122"/>
                        </a:rPr>
                        <a:t>8</a:t>
                      </a:r>
                      <a:r>
                        <a:rPr lang="zh-CN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万</a:t>
                      </a:r>
                      <a:r>
                        <a:rPr lang="en-US" altLang="zh-CN" sz="1200">
                          <a:latin typeface="Times New Roman" panose="02020603050405020304"/>
                          <a:ea typeface="宋体" panose="02010600030101010101" pitchFamily="2" charset="-122"/>
                        </a:rPr>
                        <a:t>+</a:t>
                      </a:r>
                      <a:endParaRPr lang="en-US" altLang="zh-CN" sz="12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152400" marR="152400" marT="114300" marB="11430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科学</a:t>
                      </a:r>
                      <a:r>
                        <a:rPr lang="en-US" altLang="zh-CN" sz="1200">
                          <a:latin typeface="Times New Roman" panose="02020603050405020304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文化</a:t>
                      </a:r>
                      <a:r>
                        <a:rPr lang="en-US" altLang="zh-CN" sz="1200">
                          <a:latin typeface="Times New Roman" panose="02020603050405020304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sz="12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生活常识问答</a:t>
                      </a:r>
                      <a:endParaRPr lang="zh-CN" sz="12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52400" marR="152400" marT="114300" marB="11430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36550" y="1320165"/>
            <a:ext cx="8446770" cy="9220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355600" algn="just" defTabSz="266700">
              <a:lnSpc>
                <a:spcPct val="150000"/>
              </a:lnSpc>
              <a:buClrTx/>
              <a:buSzTx/>
              <a:buFontTx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本阶段聚焦于从海量通用数据中提炼高质量、高信息密度的核心样本，确保覆盖数学推理、逻辑分析、多轮对话等关键能力，同时避免引入噪声或冗余信息。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四、主要技术途径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: 圆角 1"/>
          <p:cNvSpPr/>
          <p:nvPr/>
        </p:nvSpPr>
        <p:spPr>
          <a:xfrm>
            <a:off x="152400" y="1408430"/>
            <a:ext cx="8907780" cy="106172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eaLnBrk="1" latinLnBrk="0" hangingPunct="1">
              <a:lnSpc>
                <a:spcPct val="120000"/>
              </a:lnSpc>
            </a:pPr>
            <a:r>
              <a:rPr lang="zh-CN" altLang="en-US" dirty="0">
                <a:latin typeface="+mn-ea"/>
              </a:rPr>
              <a:t>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将任务规划领域知识文档，通过文本提取、领域问题生成以及大模型蒸馏技术。重点解决文档布局精准识别，语义块分割、高质量问答对生成问题，高效构建微调（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SFT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）数据集。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4465" y="2572385"/>
            <a:ext cx="8703310" cy="2388235"/>
            <a:chOff x="259" y="3062"/>
            <a:chExt cx="13706" cy="4750"/>
          </a:xfrm>
        </p:grpSpPr>
        <p:grpSp>
          <p:nvGrpSpPr>
            <p:cNvPr id="14" name="组合 13"/>
            <p:cNvGrpSpPr/>
            <p:nvPr/>
          </p:nvGrpSpPr>
          <p:grpSpPr>
            <a:xfrm>
              <a:off x="259" y="3062"/>
              <a:ext cx="8241" cy="4750"/>
              <a:chOff x="223273" y="2033751"/>
              <a:chExt cx="5233206" cy="3016379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229" y="2286000"/>
                <a:ext cx="5225250" cy="2764130"/>
              </a:xfrm>
              <a:prstGeom prst="rect">
                <a:avLst/>
              </a:prstGeom>
            </p:spPr>
          </p:pic>
          <p:sp>
            <p:nvSpPr>
              <p:cNvPr id="24" name="矩形 23"/>
              <p:cNvSpPr/>
              <p:nvPr/>
            </p:nvSpPr>
            <p:spPr>
              <a:xfrm>
                <a:off x="223273" y="2033751"/>
                <a:ext cx="5225250" cy="35209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/>
                  <a:t>领域微调数据集制作流程图</a:t>
                </a:r>
                <a:endParaRPr lang="zh-CN" altLang="en-US" b="1" dirty="0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9039" y="3062"/>
              <a:ext cx="4926" cy="4743"/>
              <a:chOff x="5797504" y="1944414"/>
              <a:chExt cx="3127696" cy="3011875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797504" y="1944414"/>
                <a:ext cx="3127696" cy="35059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/>
                  <a:t>微调数据样例</a:t>
                </a:r>
                <a:endParaRPr lang="zh-CN" altLang="en-US" b="1" dirty="0"/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5817084" y="2301012"/>
                <a:ext cx="3099108" cy="2655277"/>
                <a:chOff x="5609883" y="1959832"/>
                <a:chExt cx="3099108" cy="2928307"/>
              </a:xfrm>
            </p:grpSpPr>
            <p:pic>
              <p:nvPicPr>
                <p:cNvPr id="28" name="图片 27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16" t="12760" r="7188" b="6822"/>
                <a:stretch>
                  <a:fillRect/>
                </a:stretch>
              </p:blipFill>
              <p:spPr>
                <a:xfrm>
                  <a:off x="5609883" y="1959832"/>
                  <a:ext cx="3099108" cy="1618896"/>
                </a:xfrm>
                <a:prstGeom prst="rect">
                  <a:avLst/>
                </a:prstGeom>
                <a:ln w="12700">
                  <a:solidFill>
                    <a:srgbClr val="FF0000"/>
                  </a:solidFill>
                </a:ln>
              </p:spPr>
            </p:pic>
            <p:pic>
              <p:nvPicPr>
                <p:cNvPr id="29" name="图片 28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70" t="13071" r="7235" b="5548"/>
                <a:stretch>
                  <a:fillRect/>
                </a:stretch>
              </p:blipFill>
              <p:spPr>
                <a:xfrm>
                  <a:off x="5609883" y="3323990"/>
                  <a:ext cx="3099108" cy="1564149"/>
                </a:xfrm>
                <a:prstGeom prst="rect">
                  <a:avLst/>
                </a:prstGeom>
                <a:ln w="12700">
                  <a:solidFill>
                    <a:srgbClr val="FF0000"/>
                  </a:solidFill>
                </a:ln>
              </p:spPr>
            </p:pic>
          </p:grpSp>
        </p:grpSp>
        <p:sp>
          <p:nvSpPr>
            <p:cNvPr id="30" name="箭头: 右 20"/>
            <p:cNvSpPr/>
            <p:nvPr/>
          </p:nvSpPr>
          <p:spPr>
            <a:xfrm>
              <a:off x="8583" y="4749"/>
              <a:ext cx="363" cy="1646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bg2">
                      <a:lumMod val="90000"/>
                    </a:schemeClr>
                  </a:solidFill>
                </a:ln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15900" y="773430"/>
            <a:ext cx="8933180" cy="504190"/>
            <a:chOff x="347" y="1155"/>
            <a:chExt cx="14060" cy="794"/>
          </a:xfrm>
        </p:grpSpPr>
        <p:sp>
          <p:nvSpPr>
            <p:cNvPr id="20" name="标题 1"/>
            <p:cNvSpPr txBox="1"/>
            <p:nvPr/>
          </p:nvSpPr>
          <p:spPr>
            <a:xfrm>
              <a:off x="1777" y="1155"/>
              <a:ext cx="12630" cy="79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p>
              <a:pPr marL="0" indent="0" algn="l" eaLnBrk="1" latinLnBrk="0" hangingPunct="1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）训练数据制备技术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任务规划指令微调数据集构建</a:t>
              </a:r>
              <a:endParaRPr lang="zh-CN" altLang="en-US" sz="24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47" y="1265"/>
              <a:ext cx="1138" cy="574"/>
              <a:chOff x="347" y="1206"/>
              <a:chExt cx="1138" cy="574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778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078E6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209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5" name="标题 1"/>
              <p:cNvSpPr txBox="1"/>
              <p:nvPr/>
            </p:nvSpPr>
            <p:spPr>
              <a:xfrm>
                <a:off x="347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四、主要技术途径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15900" y="773430"/>
            <a:ext cx="8933180" cy="504190"/>
            <a:chOff x="347" y="1155"/>
            <a:chExt cx="14060" cy="794"/>
          </a:xfrm>
        </p:grpSpPr>
        <p:sp>
          <p:nvSpPr>
            <p:cNvPr id="20" name="标题 1"/>
            <p:cNvSpPr txBox="1"/>
            <p:nvPr/>
          </p:nvSpPr>
          <p:spPr>
            <a:xfrm>
              <a:off x="1777" y="1155"/>
              <a:ext cx="12630" cy="79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p>
              <a:pPr marL="0" indent="0" algn="l" eaLnBrk="1" latinLnBrk="0" hangingPunct="1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）训练数据制备技术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天基态势思维链数据集构建</a:t>
              </a:r>
              <a:endParaRPr lang="zh-CN" altLang="en-US" sz="24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47" y="1265"/>
              <a:ext cx="1138" cy="574"/>
              <a:chOff x="347" y="1206"/>
              <a:chExt cx="1138" cy="574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778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078E6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209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5" name="标题 1"/>
              <p:cNvSpPr txBox="1"/>
              <p:nvPr/>
            </p:nvSpPr>
            <p:spPr>
              <a:xfrm>
                <a:off x="347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  <p:sp>
        <p:nvSpPr>
          <p:cNvPr id="7" name="文本框 6"/>
          <p:cNvSpPr txBox="1"/>
          <p:nvPr/>
        </p:nvSpPr>
        <p:spPr>
          <a:xfrm>
            <a:off x="391795" y="1277620"/>
            <a:ext cx="8409940" cy="1337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355600" algn="just" defTabSz="266700">
              <a:lnSpc>
                <a:spcPct val="150000"/>
              </a:lnSpc>
              <a:buClrTx/>
              <a:buSzTx/>
              <a:buFontTx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结合星间态势数据对打模型进行提问，随后对生成结果的覆盖性进行校验。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首先对当前主流大模型的推理能力进行评估，选定合适的蒸馏器，参考HLE测试（Humanity’s Last Exam）等测评榜单，进行模型初步筛选。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13981986" name="图片 1" descr="文本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2255" y="2734945"/>
            <a:ext cx="3264535" cy="2253615"/>
          </a:xfrm>
          <a:prstGeom prst="rect">
            <a:avLst/>
          </a:prstGeom>
        </p:spPr>
      </p:pic>
      <p:pic>
        <p:nvPicPr>
          <p:cNvPr id="526359063" name="图片 2" descr="图形用户界面, 文本, 应用程序, 电子邮件&#10;&#10;AI 生成的内容可能不正确。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9800" y="2615565"/>
            <a:ext cx="3756025" cy="229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四、主要技术途径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15900" y="773430"/>
            <a:ext cx="8933180" cy="504190"/>
            <a:chOff x="347" y="1155"/>
            <a:chExt cx="14060" cy="794"/>
          </a:xfrm>
        </p:grpSpPr>
        <p:sp>
          <p:nvSpPr>
            <p:cNvPr id="20" name="标题 1"/>
            <p:cNvSpPr txBox="1"/>
            <p:nvPr/>
          </p:nvSpPr>
          <p:spPr>
            <a:xfrm>
              <a:off x="1777" y="1155"/>
              <a:ext cx="12630" cy="79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p>
              <a:pPr marL="0" indent="0" algn="l" eaLnBrk="1" latinLnBrk="0" hangingPunct="1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）训练数据制备技术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天基态势思维链数据集构建</a:t>
              </a:r>
              <a:endParaRPr lang="zh-CN" altLang="en-US" sz="24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47" y="1265"/>
              <a:ext cx="1138" cy="574"/>
              <a:chOff x="347" y="1206"/>
              <a:chExt cx="1138" cy="574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778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078E6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209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5" name="标题 1"/>
              <p:cNvSpPr txBox="1"/>
              <p:nvPr/>
            </p:nvSpPr>
            <p:spPr>
              <a:xfrm>
                <a:off x="347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  <p:sp>
        <p:nvSpPr>
          <p:cNvPr id="7" name="文本框 6"/>
          <p:cNvSpPr txBox="1"/>
          <p:nvPr/>
        </p:nvSpPr>
        <p:spPr>
          <a:xfrm>
            <a:off x="391795" y="1277620"/>
            <a:ext cx="8409940" cy="21685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355600" algn="just" defTabSz="266700">
              <a:lnSpc>
                <a:spcPct val="150000"/>
              </a:lnSpc>
              <a:buClrTx/>
              <a:buSzTx/>
              <a:buFontTx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为了探索不同大模型在星座分簇动态推理任务中的表现差异，首先将相同输入样本分别接入多个主流大模型进行独立推理，包括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Gemini-2.5-Pro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GPT-o3/o4mini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Qwen3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系列下的多个版本模型。随后，通过统一的数据蒸馏机制对各模型输出结果进行处理，提取其中具有语义一致性和逻辑合理性的目标信息，形成最终输出。采用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输出目标覆盖比例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作为核心指标，其定义为：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1"/>
          <a:stretch>
            <a:fillRect/>
          </a:stretch>
        </p:blipFill>
        <p:spPr>
          <a:xfrm>
            <a:off x="1576070" y="3515360"/>
            <a:ext cx="5232400" cy="86423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四、主要技术途径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15900" y="773430"/>
            <a:ext cx="8933180" cy="504190"/>
            <a:chOff x="347" y="1155"/>
            <a:chExt cx="14060" cy="794"/>
          </a:xfrm>
        </p:grpSpPr>
        <p:sp>
          <p:nvSpPr>
            <p:cNvPr id="20" name="标题 1"/>
            <p:cNvSpPr txBox="1"/>
            <p:nvPr/>
          </p:nvSpPr>
          <p:spPr>
            <a:xfrm>
              <a:off x="1777" y="1155"/>
              <a:ext cx="12630" cy="79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p>
              <a:pPr marL="0" indent="0" algn="l" eaLnBrk="1" latinLnBrk="0" hangingPunct="1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）训练数据制备技术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天基态势思维链数据集构建</a:t>
              </a:r>
              <a:endParaRPr lang="zh-CN" altLang="en-US" sz="24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47" y="1265"/>
              <a:ext cx="1138" cy="574"/>
              <a:chOff x="347" y="1206"/>
              <a:chExt cx="1138" cy="574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778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078E6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209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5" name="标题 1"/>
              <p:cNvSpPr txBox="1"/>
              <p:nvPr/>
            </p:nvSpPr>
            <p:spPr>
              <a:xfrm>
                <a:off x="347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15741" y="1922939"/>
            <a:ext cx="2629217" cy="2314892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3298348" y="1922939"/>
            <a:ext cx="2628265" cy="231489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8935" y="4364355"/>
            <a:ext cx="8343265" cy="392430"/>
          </a:xfrm>
          <a:prstGeom prst="rect">
            <a:avLst/>
          </a:prstGeom>
        </p:spPr>
        <p:txBody>
          <a:bodyPr>
            <a:noAutofit/>
          </a:bodyPr>
          <a:p>
            <a:pPr algn="ctr" defTabSz="266700">
              <a:spcBef>
                <a:spcPts val="300"/>
              </a:spcBef>
            </a:pPr>
            <a:r>
              <a:rPr lang="zh-CN" altLang="en-US" sz="1600" b="1">
                <a:latin typeface="Times New Roman" panose="02020603050405020304"/>
                <a:ea typeface="黑体" panose="02010609060101010101" pitchFamily="49" charset="-122"/>
              </a:rPr>
              <a:t>（</a:t>
            </a:r>
            <a:r>
              <a:rPr lang="en-US" altLang="zh-CN" sz="1600" b="1">
                <a:latin typeface="Times New Roman" panose="02020603050405020304"/>
                <a:ea typeface="Times New Roman" panose="02020603050405020304"/>
              </a:rPr>
              <a:t>a</a:t>
            </a:r>
            <a:r>
              <a:rPr lang="zh-CN" altLang="en-US" sz="1600" b="1">
                <a:latin typeface="Times New Roman" panose="02020603050405020304"/>
                <a:ea typeface="黑体" panose="02010609060101010101" pitchFamily="49" charset="-122"/>
              </a:rPr>
              <a:t>）</a:t>
            </a:r>
            <a:r>
              <a:rPr lang="en-US" altLang="zh-CN" sz="1600" b="1">
                <a:latin typeface="Times New Roman" panose="02020603050405020304"/>
                <a:ea typeface="Times New Roman" panose="02020603050405020304"/>
              </a:rPr>
              <a:t>Qwen3 4B                        </a:t>
            </a:r>
            <a:r>
              <a:rPr lang="zh-CN" altLang="en-US" sz="1600" b="1">
                <a:latin typeface="Times New Roman" panose="02020603050405020304"/>
                <a:ea typeface="黑体" panose="02010609060101010101" pitchFamily="49" charset="-122"/>
              </a:rPr>
              <a:t>（</a:t>
            </a:r>
            <a:r>
              <a:rPr lang="en-US" altLang="zh-CN" sz="1600" b="1">
                <a:latin typeface="Times New Roman" panose="02020603050405020304"/>
                <a:ea typeface="Times New Roman" panose="02020603050405020304"/>
              </a:rPr>
              <a:t>b</a:t>
            </a:r>
            <a:r>
              <a:rPr lang="zh-CN" altLang="en-US" sz="1600" b="1">
                <a:latin typeface="Times New Roman" panose="02020603050405020304"/>
                <a:ea typeface="黑体" panose="02010609060101010101" pitchFamily="49" charset="-122"/>
              </a:rPr>
              <a:t>）</a:t>
            </a:r>
            <a:r>
              <a:rPr lang="en-US" altLang="zh-CN" sz="1600" b="1">
                <a:latin typeface="Times New Roman" panose="02020603050405020304"/>
                <a:ea typeface="Times New Roman" panose="02020603050405020304"/>
              </a:rPr>
              <a:t>Qwen3 8B                     </a:t>
            </a:r>
            <a:r>
              <a:rPr lang="zh-CN" altLang="en-US" sz="1600" b="1">
                <a:latin typeface="Times New Roman" panose="02020603050405020304"/>
                <a:ea typeface="黑体" panose="02010609060101010101" pitchFamily="49" charset="-122"/>
                <a:sym typeface="+mn-ea"/>
              </a:rPr>
              <a:t>（</a:t>
            </a:r>
            <a:r>
              <a:rPr lang="en-US" altLang="zh-CN" sz="1600" b="1">
                <a:latin typeface="Times New Roman" panose="02020603050405020304"/>
                <a:ea typeface="Times New Roman" panose="02020603050405020304"/>
                <a:sym typeface="+mn-ea"/>
              </a:rPr>
              <a:t>c</a:t>
            </a:r>
            <a:r>
              <a:rPr lang="zh-CN" altLang="en-US" sz="1600" b="1">
                <a:latin typeface="Times New Roman" panose="02020603050405020304"/>
                <a:ea typeface="黑体" panose="02010609060101010101" pitchFamily="49" charset="-122"/>
                <a:sym typeface="+mn-ea"/>
              </a:rPr>
              <a:t>）</a:t>
            </a:r>
            <a:r>
              <a:rPr lang="en-US" altLang="zh-CN" sz="1600" b="1">
                <a:latin typeface="Times New Roman" panose="02020603050405020304"/>
                <a:ea typeface="Times New Roman" panose="02020603050405020304"/>
                <a:sym typeface="+mn-ea"/>
              </a:rPr>
              <a:t>Qwen3 14B  </a:t>
            </a:r>
            <a:endParaRPr lang="en-US" altLang="zh-CN" sz="1600" b="1">
              <a:latin typeface="Times New Roman" panose="02020603050405020304"/>
              <a:ea typeface="Times New Roman" panose="02020603050405020304"/>
            </a:endParaRPr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380003" y="1908652"/>
            <a:ext cx="2628900" cy="234346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91795" y="1408430"/>
            <a:ext cx="69703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Qwen3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系列模型蒸馏结果：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四、主要技术途径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15900" y="773430"/>
            <a:ext cx="8933180" cy="504190"/>
            <a:chOff x="347" y="1155"/>
            <a:chExt cx="14060" cy="794"/>
          </a:xfrm>
        </p:grpSpPr>
        <p:sp>
          <p:nvSpPr>
            <p:cNvPr id="20" name="标题 1"/>
            <p:cNvSpPr txBox="1"/>
            <p:nvPr/>
          </p:nvSpPr>
          <p:spPr>
            <a:xfrm>
              <a:off x="1777" y="1155"/>
              <a:ext cx="12630" cy="79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p>
              <a:pPr marL="0" indent="0" algn="l" eaLnBrk="1" latinLnBrk="0" hangingPunct="1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）训练数据制备技术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天基态势思维链数据集构建</a:t>
              </a:r>
              <a:endParaRPr lang="zh-CN" altLang="en-US" sz="24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47" y="1265"/>
              <a:ext cx="1138" cy="574"/>
              <a:chOff x="347" y="1206"/>
              <a:chExt cx="1138" cy="574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778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078E6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209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5" name="标题 1"/>
              <p:cNvSpPr txBox="1"/>
              <p:nvPr/>
            </p:nvSpPr>
            <p:spPr>
              <a:xfrm>
                <a:off x="347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  <p:pic>
        <p:nvPicPr>
          <p:cNvPr id="13" name="图片 12"/>
          <p:cNvPicPr/>
          <p:nvPr/>
        </p:nvPicPr>
        <p:blipFill>
          <a:blip r:embed="rId1"/>
          <a:stretch>
            <a:fillRect/>
          </a:stretch>
        </p:blipFill>
        <p:spPr>
          <a:xfrm>
            <a:off x="215741" y="1836578"/>
            <a:ext cx="2629217" cy="2343467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2"/>
          <a:stretch>
            <a:fillRect/>
          </a:stretch>
        </p:blipFill>
        <p:spPr>
          <a:xfrm>
            <a:off x="3240563" y="1869915"/>
            <a:ext cx="2628900" cy="2276792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3"/>
          <a:stretch>
            <a:fillRect/>
          </a:stretch>
        </p:blipFill>
        <p:spPr>
          <a:xfrm>
            <a:off x="6265068" y="1841340"/>
            <a:ext cx="2628900" cy="233394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39800" y="4223385"/>
            <a:ext cx="7505700" cy="42608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zh-CN" altLang="en-US" sz="1600" b="1">
                <a:latin typeface="Times New Roman" panose="02020603050405020304"/>
                <a:ea typeface="黑体" panose="02010609060101010101" pitchFamily="49" charset="-122"/>
                <a:sym typeface="+mn-ea"/>
              </a:rPr>
              <a:t>（</a:t>
            </a:r>
            <a:r>
              <a:rPr lang="en-US" altLang="zh-CN" sz="1600" b="1">
                <a:latin typeface="Times New Roman" panose="02020603050405020304"/>
                <a:ea typeface="Times New Roman" panose="02020603050405020304"/>
                <a:sym typeface="+mn-ea"/>
              </a:rPr>
              <a:t>d</a:t>
            </a:r>
            <a:r>
              <a:rPr lang="zh-CN" altLang="en-US" sz="1600" b="1">
                <a:latin typeface="Times New Roman" panose="02020603050405020304"/>
                <a:ea typeface="黑体" panose="02010609060101010101" pitchFamily="49" charset="-122"/>
                <a:sym typeface="+mn-ea"/>
              </a:rPr>
              <a:t>）</a:t>
            </a:r>
            <a:r>
              <a:rPr lang="en-US" altLang="zh-CN" sz="1600" b="1">
                <a:latin typeface="Times New Roman" panose="02020603050405020304"/>
                <a:ea typeface="Times New Roman" panose="02020603050405020304"/>
                <a:sym typeface="+mn-ea"/>
              </a:rPr>
              <a:t>Qwen3 32B                 </a:t>
            </a:r>
            <a:r>
              <a:rPr lang="zh-CN" altLang="en-US" sz="1600" b="1">
                <a:latin typeface="Times New Roman" panose="02020603050405020304"/>
                <a:ea typeface="黑体" panose="02010609060101010101" pitchFamily="49" charset="-122"/>
              </a:rPr>
              <a:t>（</a:t>
            </a:r>
            <a:r>
              <a:rPr lang="en-US" altLang="zh-CN" sz="1600" b="1">
                <a:latin typeface="Times New Roman" panose="02020603050405020304"/>
                <a:ea typeface="Times New Roman" panose="02020603050405020304"/>
              </a:rPr>
              <a:t>e</a:t>
            </a:r>
            <a:r>
              <a:rPr lang="zh-CN" altLang="en-US" sz="1600" b="1">
                <a:latin typeface="Times New Roman" panose="02020603050405020304"/>
                <a:ea typeface="黑体" panose="02010609060101010101" pitchFamily="49" charset="-122"/>
              </a:rPr>
              <a:t>）</a:t>
            </a:r>
            <a:r>
              <a:rPr lang="en-US" altLang="zh-CN" sz="1600" b="1">
                <a:latin typeface="Times New Roman" panose="02020603050405020304"/>
                <a:ea typeface="Times New Roman" panose="02020603050405020304"/>
              </a:rPr>
              <a:t>Qwen3 235B-A22B                 </a:t>
            </a:r>
            <a:r>
              <a:rPr lang="zh-CN" altLang="en-US" sz="1600" b="1">
                <a:latin typeface="Times New Roman" panose="02020603050405020304"/>
                <a:ea typeface="黑体" panose="02010609060101010101" pitchFamily="49" charset="-122"/>
              </a:rPr>
              <a:t>（</a:t>
            </a:r>
            <a:r>
              <a:rPr lang="en-US" altLang="zh-CN" sz="1600" b="1">
                <a:latin typeface="Times New Roman" panose="02020603050405020304"/>
                <a:ea typeface="Times New Roman" panose="02020603050405020304"/>
              </a:rPr>
              <a:t>f</a:t>
            </a:r>
            <a:r>
              <a:rPr lang="zh-CN" altLang="en-US" sz="1600" b="1">
                <a:latin typeface="Times New Roman" panose="02020603050405020304"/>
                <a:ea typeface="黑体" panose="02010609060101010101" pitchFamily="49" charset="-122"/>
              </a:rPr>
              <a:t>）</a:t>
            </a:r>
            <a:r>
              <a:rPr lang="en-US" altLang="zh-CN" sz="1600" b="1">
                <a:latin typeface="Times New Roman" panose="02020603050405020304"/>
                <a:ea typeface="Times New Roman" panose="02020603050405020304"/>
              </a:rPr>
              <a:t>GPT-o3/o4mini</a:t>
            </a:r>
            <a:endParaRPr lang="zh-CN" altLang="en-US" sz="1600" b="1">
              <a:latin typeface="Times New Roman" panose="02020603050405020304"/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1795" y="1408430"/>
            <a:ext cx="69703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Qwen3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系列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&amp;GPT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系列模型蒸馏结果：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6"/>
          <p:cNvGrpSpPr/>
          <p:nvPr/>
        </p:nvGrpSpPr>
        <p:grpSpPr bwMode="auto">
          <a:xfrm>
            <a:off x="613173" y="2071688"/>
            <a:ext cx="2530078" cy="1398985"/>
            <a:chOff x="2639671" y="2677145"/>
            <a:chExt cx="3396613" cy="1503709"/>
          </a:xfrm>
        </p:grpSpPr>
        <p:sp>
          <p:nvSpPr>
            <p:cNvPr id="97296" name="标题 1"/>
            <p:cNvSpPr txBox="1"/>
            <p:nvPr/>
          </p:nvSpPr>
          <p:spPr bwMode="auto">
            <a:xfrm>
              <a:off x="2845865" y="2680985"/>
              <a:ext cx="3190419" cy="14998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anchor="ctr"/>
            <a:lstStyle/>
            <a:p>
              <a:pPr algn="ctr">
                <a:lnSpc>
                  <a:spcPct val="90000"/>
                </a:lnSpc>
              </a:pPr>
              <a:r>
                <a:rPr lang="zh-CN" altLang="en-US" sz="4000" b="1" dirty="0">
                  <a:solidFill>
                    <a:srgbClr val="0070C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目  录</a:t>
              </a:r>
              <a:endParaRPr lang="en-US" altLang="zh-CN" sz="4000" b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algn="ctr">
                <a:lnSpc>
                  <a:spcPct val="90000"/>
                </a:lnSpc>
              </a:pPr>
              <a:r>
                <a:rPr lang="en-US" altLang="zh-CN" sz="2000" dirty="0">
                  <a:solidFill>
                    <a:srgbClr val="808080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CONTENTS</a:t>
              </a:r>
              <a:endParaRPr lang="zh-CN" altLang="en-US" sz="2000" dirty="0">
                <a:solidFill>
                  <a:srgbClr val="80808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7297" name="弧形 43"/>
            <p:cNvSpPr/>
            <p:nvPr/>
          </p:nvSpPr>
          <p:spPr bwMode="auto">
            <a:xfrm>
              <a:off x="2639671" y="2677145"/>
              <a:ext cx="1740664" cy="1377013"/>
            </a:xfrm>
            <a:custGeom>
              <a:avLst/>
              <a:gdLst>
                <a:gd name="T0" fmla="*/ 1306947 w 1740664"/>
                <a:gd name="T1" fmla="*/ 1284107 h 1377013"/>
                <a:gd name="T2" fmla="*/ 870332 w 1740664"/>
                <a:gd name="T3" fmla="*/ 1377013 h 1377013"/>
                <a:gd name="T4" fmla="*/ 0 w 1740664"/>
                <a:gd name="T5" fmla="*/ 688507 h 1377013"/>
                <a:gd name="T6" fmla="*/ 870332 w 1740664"/>
                <a:gd name="T7" fmla="*/ 1 h 1377013"/>
                <a:gd name="T8" fmla="*/ 1412377 w 1740664"/>
                <a:gd name="T9" fmla="*/ 149801 h 1377013"/>
                <a:gd name="T10" fmla="*/ 870332 w 1740664"/>
                <a:gd name="T11" fmla="*/ 688506 h 1377013"/>
                <a:gd name="T12" fmla="*/ 1306947 w 1740664"/>
                <a:gd name="T13" fmla="*/ 1284107 h 1377013"/>
                <a:gd name="T14" fmla="*/ 870332 w 1740664"/>
                <a:gd name="T15" fmla="*/ 1377013 h 1377013"/>
                <a:gd name="T16" fmla="*/ 0 w 1740664"/>
                <a:gd name="T17" fmla="*/ 688507 h 1377013"/>
                <a:gd name="T18" fmla="*/ 870332 w 1740664"/>
                <a:gd name="T19" fmla="*/ 1 h 1377013"/>
                <a:gd name="T20" fmla="*/ 1412377 w 1740664"/>
                <a:gd name="T21" fmla="*/ 149801 h 13770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40664"/>
                <a:gd name="T34" fmla="*/ 0 h 1377013"/>
                <a:gd name="T35" fmla="*/ 1740664 w 1740664"/>
                <a:gd name="T36" fmla="*/ 1377013 h 13770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40664" h="1377013" stroke="0">
                  <a:moveTo>
                    <a:pt x="1306947" y="1284107"/>
                  </a:moveTo>
                  <a:cubicBezTo>
                    <a:pt x="1178687" y="1343213"/>
                    <a:pt x="1029499" y="1377013"/>
                    <a:pt x="870332" y="1377013"/>
                  </a:cubicBezTo>
                  <a:cubicBezTo>
                    <a:pt x="389661" y="1377013"/>
                    <a:pt x="0" y="1068758"/>
                    <a:pt x="0" y="688507"/>
                  </a:cubicBezTo>
                  <a:cubicBezTo>
                    <a:pt x="0" y="308256"/>
                    <a:pt x="389661" y="1"/>
                    <a:pt x="870332" y="1"/>
                  </a:cubicBezTo>
                  <a:cubicBezTo>
                    <a:pt x="1075278" y="1"/>
                    <a:pt x="1263678" y="56040"/>
                    <a:pt x="1412377" y="149801"/>
                  </a:cubicBezTo>
                  <a:lnTo>
                    <a:pt x="870332" y="688506"/>
                  </a:lnTo>
                  <a:close/>
                </a:path>
                <a:path w="1740664" h="1377013" fill="none">
                  <a:moveTo>
                    <a:pt x="1306947" y="1284107"/>
                  </a:moveTo>
                  <a:cubicBezTo>
                    <a:pt x="1178687" y="1343213"/>
                    <a:pt x="1029499" y="1377013"/>
                    <a:pt x="870332" y="1377013"/>
                  </a:cubicBezTo>
                  <a:cubicBezTo>
                    <a:pt x="389661" y="1377013"/>
                    <a:pt x="0" y="1068758"/>
                    <a:pt x="0" y="688507"/>
                  </a:cubicBezTo>
                  <a:cubicBezTo>
                    <a:pt x="0" y="308256"/>
                    <a:pt x="389661" y="1"/>
                    <a:pt x="870332" y="1"/>
                  </a:cubicBezTo>
                  <a:cubicBezTo>
                    <a:pt x="1075278" y="1"/>
                    <a:pt x="1263678" y="56040"/>
                    <a:pt x="1412377" y="149801"/>
                  </a:cubicBezTo>
                </a:path>
              </a:pathLst>
            </a:custGeom>
            <a:noFill/>
            <a:ln w="38100">
              <a:solidFill>
                <a:srgbClr val="9DC3E6"/>
              </a:solidFill>
              <a:miter lim="800000"/>
            </a:ln>
          </p:spPr>
          <p:txBody>
            <a:bodyPr/>
            <a:lstStyle/>
            <a:p>
              <a:endParaRPr lang="zh-CN" altLang="en-US">
                <a:cs typeface="Calibri" panose="020F0502020204030204" pitchFamily="34" charset="0"/>
              </a:endParaRPr>
            </a:p>
          </p:txBody>
        </p:sp>
      </p:grpSp>
      <p:cxnSp>
        <p:nvCxnSpPr>
          <p:cNvPr id="97283" name="直接连接符 45"/>
          <p:cNvCxnSpPr>
            <a:cxnSpLocks noChangeShapeType="1"/>
          </p:cNvCxnSpPr>
          <p:nvPr/>
        </p:nvCxnSpPr>
        <p:spPr bwMode="auto">
          <a:xfrm>
            <a:off x="2998470" y="436007"/>
            <a:ext cx="0" cy="4319588"/>
          </a:xfrm>
          <a:prstGeom prst="line">
            <a:avLst/>
          </a:prstGeom>
          <a:noFill/>
          <a:ln w="19050">
            <a:solidFill>
              <a:srgbClr val="5B9BD5"/>
            </a:solidFill>
            <a:prstDash val="dashDot"/>
            <a:miter lim="800000"/>
          </a:ln>
        </p:spPr>
      </p:cxnSp>
      <p:sp>
        <p:nvSpPr>
          <p:cNvPr id="5" name="AutoShape 11"/>
          <p:cNvSpPr/>
          <p:nvPr/>
        </p:nvSpPr>
        <p:spPr bwMode="auto">
          <a:xfrm>
            <a:off x="3599658" y="1378952"/>
            <a:ext cx="4860131" cy="526256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/>
              </a:gs>
              <a:gs pos="50000">
                <a:srgbClr val="F2F2F2"/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</a:ln>
          <a:effectLst>
            <a:outerShdw dist="135001" dir="2928847" algn="ctr" rotWithShape="0">
              <a:srgbClr val="000000">
                <a:alpha val="50000"/>
              </a:srgbClr>
            </a:outerShdw>
          </a:effectLst>
        </p:spPr>
        <p:txBody>
          <a:bodyPr wrap="none" lIns="68580" tIns="34290" rIns="68580" bIns="34290" anchor="ctr"/>
          <a:lstStyle/>
          <a:p>
            <a:pPr marL="0" lvl="1" algn="ctr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研究目标与研究内容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" name="AutoShape 13"/>
          <p:cNvSpPr/>
          <p:nvPr/>
        </p:nvSpPr>
        <p:spPr bwMode="auto">
          <a:xfrm>
            <a:off x="3699194" y="1442191"/>
            <a:ext cx="792480" cy="432435"/>
          </a:xfrm>
          <a:prstGeom prst="roundRect">
            <a:avLst>
              <a:gd name="adj" fmla="val 11921"/>
            </a:avLst>
          </a:prstGeom>
          <a:solidFill>
            <a:srgbClr val="0070C0"/>
          </a:solidFill>
          <a:ln w="38100">
            <a:noFill/>
            <a:round/>
          </a:ln>
        </p:spPr>
        <p:txBody>
          <a:bodyPr wrap="none" lIns="68580" tIns="0" rIns="68580" bIns="108109" anchor="ctr" anchorCtr="1"/>
          <a:lstStyle/>
          <a:p>
            <a:pPr algn="ctr">
              <a:lnSpc>
                <a:spcPct val="150000"/>
              </a:lnSpc>
              <a:spcBef>
                <a:spcPts val="675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二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8" name="AutoShape 11"/>
          <p:cNvSpPr/>
          <p:nvPr/>
        </p:nvSpPr>
        <p:spPr bwMode="auto">
          <a:xfrm>
            <a:off x="3599658" y="2263954"/>
            <a:ext cx="4860131" cy="526256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/>
              </a:gs>
              <a:gs pos="50000">
                <a:srgbClr val="F2F2F2"/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</a:ln>
          <a:effectLst>
            <a:outerShdw dist="135001" dir="2928847" algn="ctr" rotWithShape="0">
              <a:srgbClr val="000000">
                <a:alpha val="50000"/>
              </a:srgbClr>
            </a:outerShdw>
          </a:effectLst>
        </p:spPr>
        <p:txBody>
          <a:bodyPr wrap="none" lIns="68580" tIns="34290" rIns="68580" bIns="34290" anchor="ctr"/>
          <a:lstStyle/>
          <a:p>
            <a:pPr marL="0" lvl="1" algn="ctr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场景想定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AutoShape 11"/>
          <p:cNvSpPr/>
          <p:nvPr/>
        </p:nvSpPr>
        <p:spPr bwMode="auto">
          <a:xfrm>
            <a:off x="3622518" y="3134563"/>
            <a:ext cx="4860131" cy="526256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/>
              </a:gs>
              <a:gs pos="50000">
                <a:srgbClr val="F2F2F2"/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</a:ln>
          <a:effectLst>
            <a:outerShdw dist="135001" dir="2928847" algn="ctr" rotWithShape="0">
              <a:srgbClr val="000000">
                <a:alpha val="50000"/>
              </a:srgbClr>
            </a:outerShdw>
          </a:effectLst>
        </p:spPr>
        <p:txBody>
          <a:bodyPr wrap="none" lIns="68580" tIns="34290" rIns="68580" bIns="34290" anchor="ctr"/>
          <a:lstStyle/>
          <a:p>
            <a:pPr marL="0" lvl="1" algn="ctr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主要技术途径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4" name="AutoShape 13"/>
          <p:cNvSpPr/>
          <p:nvPr/>
        </p:nvSpPr>
        <p:spPr bwMode="auto">
          <a:xfrm>
            <a:off x="3706814" y="2314742"/>
            <a:ext cx="792480" cy="432435"/>
          </a:xfrm>
          <a:prstGeom prst="roundRect">
            <a:avLst>
              <a:gd name="adj" fmla="val 11921"/>
            </a:avLst>
          </a:prstGeom>
          <a:solidFill>
            <a:srgbClr val="0070C0"/>
          </a:solidFill>
          <a:ln w="38100">
            <a:noFill/>
            <a:round/>
          </a:ln>
        </p:spPr>
        <p:txBody>
          <a:bodyPr wrap="none" lIns="68580" tIns="0" rIns="68580" bIns="108109" anchor="ctr" anchorCtr="1"/>
          <a:lstStyle/>
          <a:p>
            <a:pPr algn="ctr">
              <a:lnSpc>
                <a:spcPct val="150000"/>
              </a:lnSpc>
              <a:spcBef>
                <a:spcPts val="675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三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5" name="AutoShape 13"/>
          <p:cNvSpPr/>
          <p:nvPr/>
        </p:nvSpPr>
        <p:spPr bwMode="auto">
          <a:xfrm>
            <a:off x="3737612" y="3200494"/>
            <a:ext cx="792480" cy="432435"/>
          </a:xfrm>
          <a:prstGeom prst="roundRect">
            <a:avLst>
              <a:gd name="adj" fmla="val 11921"/>
            </a:avLst>
          </a:prstGeom>
          <a:solidFill>
            <a:srgbClr val="0070C0"/>
          </a:solidFill>
          <a:ln w="38100">
            <a:noFill/>
            <a:round/>
          </a:ln>
        </p:spPr>
        <p:txBody>
          <a:bodyPr wrap="none" lIns="68580" tIns="0" rIns="68580" bIns="108109" anchor="ctr" anchorCtr="1"/>
          <a:lstStyle/>
          <a:p>
            <a:pPr algn="ctr">
              <a:lnSpc>
                <a:spcPct val="150000"/>
              </a:lnSpc>
              <a:spcBef>
                <a:spcPts val="675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四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5" name="AutoShape 11"/>
          <p:cNvSpPr/>
          <p:nvPr/>
        </p:nvSpPr>
        <p:spPr bwMode="auto">
          <a:xfrm>
            <a:off x="3622518" y="4038824"/>
            <a:ext cx="4860131" cy="526256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/>
              </a:gs>
              <a:gs pos="50000">
                <a:srgbClr val="F2F2F2"/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</a:ln>
          <a:effectLst>
            <a:outerShdw dist="135001" dir="2928847" algn="ctr" rotWithShape="0">
              <a:srgbClr val="000000">
                <a:alpha val="50000"/>
              </a:srgbClr>
            </a:outerShdw>
          </a:effectLst>
        </p:spPr>
        <p:txBody>
          <a:bodyPr wrap="none" lIns="68580" tIns="34290" rIns="68580" bIns="34290" anchor="ctr"/>
          <a:lstStyle/>
          <a:p>
            <a:pPr marL="0" lvl="1" algn="ctr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预期成果与推进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思路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7" name="AutoShape 13"/>
          <p:cNvSpPr/>
          <p:nvPr/>
        </p:nvSpPr>
        <p:spPr bwMode="auto">
          <a:xfrm>
            <a:off x="3737612" y="4104755"/>
            <a:ext cx="792480" cy="432435"/>
          </a:xfrm>
          <a:prstGeom prst="roundRect">
            <a:avLst>
              <a:gd name="adj" fmla="val 11921"/>
            </a:avLst>
          </a:prstGeom>
          <a:solidFill>
            <a:srgbClr val="0070C0"/>
          </a:solidFill>
          <a:ln w="38100">
            <a:noFill/>
            <a:round/>
          </a:ln>
        </p:spPr>
        <p:txBody>
          <a:bodyPr wrap="none" lIns="68580" tIns="0" rIns="68580" bIns="108109" anchor="ctr" anchorCtr="1"/>
          <a:lstStyle/>
          <a:p>
            <a:pPr algn="ctr">
              <a:lnSpc>
                <a:spcPct val="150000"/>
              </a:lnSpc>
              <a:spcBef>
                <a:spcPts val="675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五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8" name="AutoShape 11"/>
          <p:cNvSpPr/>
          <p:nvPr/>
        </p:nvSpPr>
        <p:spPr bwMode="auto">
          <a:xfrm>
            <a:off x="3599658" y="546640"/>
            <a:ext cx="4860131" cy="526256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/>
              </a:gs>
              <a:gs pos="50000">
                <a:srgbClr val="F2F2F2"/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</a:ln>
          <a:effectLst>
            <a:outerShdw dist="135001" dir="2928847" algn="ctr" rotWithShape="0">
              <a:srgbClr val="000000">
                <a:alpha val="50000"/>
              </a:srgbClr>
            </a:outerShdw>
          </a:effectLst>
        </p:spPr>
        <p:txBody>
          <a:bodyPr wrap="none" lIns="68580" tIns="34290" rIns="68580" bIns="34290" anchor="ctr"/>
          <a:lstStyle/>
          <a:p>
            <a:pPr marL="0" lvl="1" indent="0" algn="ctr" eaLnBrk="1" latinLnBrk="0" hangingPunct="1">
              <a:lnSpc>
                <a:spcPct val="100000"/>
              </a:lnSpc>
              <a:spcBef>
                <a:spcPts val="400"/>
              </a:spcBef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项目背景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9" name="AutoShape 13"/>
          <p:cNvSpPr/>
          <p:nvPr/>
        </p:nvSpPr>
        <p:spPr bwMode="auto">
          <a:xfrm>
            <a:off x="3699194" y="609879"/>
            <a:ext cx="792480" cy="432435"/>
          </a:xfrm>
          <a:prstGeom prst="roundRect">
            <a:avLst>
              <a:gd name="adj" fmla="val 11921"/>
            </a:avLst>
          </a:prstGeom>
          <a:solidFill>
            <a:srgbClr val="0070C0"/>
          </a:solidFill>
          <a:ln w="38100">
            <a:noFill/>
            <a:round/>
          </a:ln>
        </p:spPr>
        <p:txBody>
          <a:bodyPr wrap="none" lIns="68580" tIns="0" rIns="68580" bIns="108109" anchor="ctr" anchorCtr="1"/>
          <a:lstStyle/>
          <a:p>
            <a:pPr algn="ctr">
              <a:lnSpc>
                <a:spcPct val="150000"/>
              </a:lnSpc>
              <a:spcBef>
                <a:spcPts val="675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一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四、主要技术途径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15900" y="773430"/>
            <a:ext cx="8933180" cy="504190"/>
            <a:chOff x="347" y="1155"/>
            <a:chExt cx="14060" cy="794"/>
          </a:xfrm>
        </p:grpSpPr>
        <p:sp>
          <p:nvSpPr>
            <p:cNvPr id="20" name="标题 1"/>
            <p:cNvSpPr txBox="1"/>
            <p:nvPr/>
          </p:nvSpPr>
          <p:spPr>
            <a:xfrm>
              <a:off x="1777" y="1155"/>
              <a:ext cx="12630" cy="79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p>
              <a:pPr marL="0" indent="0" algn="l" eaLnBrk="1" latinLnBrk="0" hangingPunct="1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）训练数据制备技术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天基态势思维链数据集构建</a:t>
              </a:r>
              <a:endParaRPr lang="zh-CN" altLang="en-US" sz="24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47" y="1265"/>
              <a:ext cx="1138" cy="574"/>
              <a:chOff x="347" y="1206"/>
              <a:chExt cx="1138" cy="574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778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078E6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209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5" name="标题 1"/>
              <p:cNvSpPr txBox="1"/>
              <p:nvPr/>
            </p:nvSpPr>
            <p:spPr>
              <a:xfrm>
                <a:off x="347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391795" y="1408430"/>
            <a:ext cx="69703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Qwen3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系列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&amp;GPT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系列模型蒸馏结果：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665797" y="1976755"/>
          <a:ext cx="7863205" cy="2306320"/>
        </p:xfrm>
        <a:graphic>
          <a:graphicData uri="http://schemas.openxmlformats.org/drawingml/2006/table">
            <a:tbl>
              <a:tblPr/>
              <a:tblGrid>
                <a:gridCol w="2242185"/>
                <a:gridCol w="853440"/>
                <a:gridCol w="729615"/>
                <a:gridCol w="1280160"/>
                <a:gridCol w="1169670"/>
                <a:gridCol w="745490"/>
                <a:gridCol w="842645"/>
              </a:tblGrid>
              <a:tr h="288290">
                <a:tc>
                  <a:txBody>
                    <a:bodyPr/>
                    <a:p>
                      <a:pPr algn="ctr">
                        <a:spcBef>
                          <a:spcPts val="300"/>
                        </a:spcBef>
                        <a:spcAft>
                          <a:spcPct val="0"/>
                        </a:spcAft>
                      </a:pPr>
                      <a:r>
                        <a:rPr lang="zh-CN" sz="1100" b="1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输出目标覆盖比例</a:t>
                      </a:r>
                      <a:endParaRPr lang="zh-CN" sz="1100" b="1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algn="ctr">
                        <a:spcBef>
                          <a:spcPts val="30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(len(output)) / (len(input)+len(output))</a:t>
                      </a:r>
                      <a:endParaRPr 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spcBef>
                          <a:spcPts val="30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黑体" panose="02010609060101010101" pitchFamily="49" charset="-122"/>
                        </a:rPr>
                        <a:t>&gt;100%</a:t>
                      </a:r>
                      <a:endParaRPr lang="en-US" altLang="zh-CN" sz="1100" b="1">
                        <a:latin typeface="Times New Roman" panose="02020603050405020304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spcBef>
                          <a:spcPts val="30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黑体" panose="02010609060101010101" pitchFamily="49" charset="-122"/>
                        </a:rPr>
                        <a:t>100%</a:t>
                      </a:r>
                      <a:endParaRPr lang="en-US" altLang="zh-CN" sz="1100" b="1">
                        <a:latin typeface="Times New Roman" panose="02020603050405020304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spcBef>
                          <a:spcPts val="30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黑体" panose="02010609060101010101" pitchFamily="49" charset="-122"/>
                        </a:rPr>
                        <a:t>90%~100%</a:t>
                      </a:r>
                      <a:endParaRPr lang="en-US" altLang="zh-CN" sz="1100" b="1">
                        <a:latin typeface="Times New Roman" panose="02020603050405020304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spcBef>
                          <a:spcPts val="30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黑体" panose="02010609060101010101" pitchFamily="49" charset="-122"/>
                        </a:rPr>
                        <a:t>80%~90%</a:t>
                      </a:r>
                      <a:endParaRPr lang="en-US" altLang="zh-CN" sz="1100" b="1">
                        <a:latin typeface="Times New Roman" panose="02020603050405020304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spcBef>
                          <a:spcPts val="30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黑体" panose="02010609060101010101" pitchFamily="49" charset="-122"/>
                        </a:rPr>
                        <a:t>&lt;80%</a:t>
                      </a:r>
                      <a:endParaRPr lang="en-US" altLang="zh-CN" sz="1100" b="1">
                        <a:latin typeface="Times New Roman" panose="02020603050405020304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p>
                      <a:pPr algn="ctr">
                        <a:spcBef>
                          <a:spcPts val="300"/>
                        </a:spcBef>
                        <a:spcAft>
                          <a:spcPct val="0"/>
                        </a:spcAft>
                      </a:pPr>
                      <a:r>
                        <a:rPr lang="zh-CN" sz="1100" b="1">
                          <a:latin typeface="Times New Roman" panose="02020603050405020304"/>
                          <a:ea typeface="黑体" panose="02010609060101010101" pitchFamily="49" charset="-122"/>
                        </a:rPr>
                        <a:t>样本数</a:t>
                      </a:r>
                      <a:endParaRPr lang="zh-CN" sz="1100" b="1">
                        <a:latin typeface="Times New Roman" panose="02020603050405020304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</a:tr>
              <a:tr h="288290"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Gemini-2.5-Pro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97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2.8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0.1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0.1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1878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290"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GPT-o3/o4mini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65.5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22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5.2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7.3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232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290"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Qwen3-235B-A22B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1.4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39.6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23.9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20.6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14.5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427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290"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Qwen3-32B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29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38.7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24.2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8.1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62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290"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Qwen3-14B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1.1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36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34.8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21.3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6.7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89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290"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Qwen3-8B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0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24.2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24.2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29.7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22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91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290"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Qwen3-4B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1.6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16.1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25.8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29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27.4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 b="1">
                          <a:latin typeface="Times New Roman" panose="02020603050405020304"/>
                          <a:ea typeface="Times New Roman" panose="02020603050405020304"/>
                        </a:rPr>
                        <a:t>62</a:t>
                      </a:r>
                      <a:endParaRPr lang="en-US" altLang="zh-CN" sz="1100" b="1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四、主要技术途径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15900" y="773430"/>
            <a:ext cx="8933180" cy="504190"/>
            <a:chOff x="347" y="1155"/>
            <a:chExt cx="14060" cy="794"/>
          </a:xfrm>
        </p:grpSpPr>
        <p:sp>
          <p:nvSpPr>
            <p:cNvPr id="20" name="标题 1"/>
            <p:cNvSpPr txBox="1"/>
            <p:nvPr/>
          </p:nvSpPr>
          <p:spPr>
            <a:xfrm>
              <a:off x="1777" y="1155"/>
              <a:ext cx="12630" cy="79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p>
              <a:pPr marL="0" indent="0" algn="l" eaLnBrk="1" latinLnBrk="0" hangingPunct="1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）支持星座动态分簇的大模型微调技术</a:t>
              </a:r>
              <a:endParaRPr lang="zh-CN" altLang="en-US" sz="24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47" y="1265"/>
              <a:ext cx="1138" cy="574"/>
              <a:chOff x="347" y="1206"/>
              <a:chExt cx="1138" cy="574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778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078E6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209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5" name="标题 1"/>
              <p:cNvSpPr txBox="1"/>
              <p:nvPr/>
            </p:nvSpPr>
            <p:spPr>
              <a:xfrm>
                <a:off x="347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  <p:pic>
        <p:nvPicPr>
          <p:cNvPr id="52168797" name="图片 1" descr="图示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2728595"/>
            <a:ext cx="4276725" cy="2100580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圆角矩形 1"/>
          <p:cNvSpPr/>
          <p:nvPr/>
        </p:nvSpPr>
        <p:spPr>
          <a:xfrm>
            <a:off x="215265" y="1292860"/>
            <a:ext cx="8783955" cy="12788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50000"/>
              </a:lnSpc>
            </a:pP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针对领域数据分布偏差大、微调后易丢失预训练学到的通用知识、过拟合与泛化不足等问题，拟通过生成大量逻辑严谨的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Chain-of-Thought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COT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）数据弥补基础模型在复杂推理任务上的不足。</a:t>
            </a:r>
            <a:endParaRPr lang="zh-CN" altLang="en-US"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9" descr="图片1"/>
          <p:cNvPicPr>
            <a:picLocks noChangeAspect="1"/>
          </p:cNvPicPr>
          <p:nvPr/>
        </p:nvPicPr>
        <p:blipFill>
          <a:blip r:embed="rId1"/>
          <a:srcRect l="12950" t="11093" r="11798" b="9266"/>
          <a:stretch>
            <a:fillRect/>
          </a:stretch>
        </p:blipFill>
        <p:spPr>
          <a:xfrm>
            <a:off x="321945" y="2736850"/>
            <a:ext cx="1861820" cy="1697990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</p:pic>
      <p:pic>
        <p:nvPicPr>
          <p:cNvPr id="18" name="图片 18" descr="图片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905" y="2741295"/>
            <a:ext cx="1743075" cy="1706880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</p:pic>
      <p:sp>
        <p:nvSpPr>
          <p:cNvPr id="10" name="矩形 9"/>
          <p:cNvSpPr/>
          <p:nvPr/>
        </p:nvSpPr>
        <p:spPr>
          <a:xfrm>
            <a:off x="314960" y="4448175"/>
            <a:ext cx="1882775" cy="3714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领域微调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30475" y="4448175"/>
            <a:ext cx="1773555" cy="3714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800">
                <a:solidFill>
                  <a:schemeClr val="tx1"/>
                </a:solidFill>
              </a:rPr>
              <a:t>SFT数据</a:t>
            </a:r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2279015" y="3482975"/>
            <a:ext cx="173355" cy="6521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4398645" y="3395345"/>
            <a:ext cx="173355" cy="6521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643120" y="2712720"/>
            <a:ext cx="16281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SFT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流程图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四、主要技术途径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15900" y="773430"/>
            <a:ext cx="8933180" cy="504190"/>
            <a:chOff x="347" y="1155"/>
            <a:chExt cx="14060" cy="794"/>
          </a:xfrm>
        </p:grpSpPr>
        <p:sp>
          <p:nvSpPr>
            <p:cNvPr id="20" name="标题 1"/>
            <p:cNvSpPr txBox="1"/>
            <p:nvPr/>
          </p:nvSpPr>
          <p:spPr>
            <a:xfrm>
              <a:off x="1777" y="1155"/>
              <a:ext cx="12630" cy="79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p>
              <a:pPr marL="0" indent="0" algn="l" eaLnBrk="1" latinLnBrk="0" hangingPunct="1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）支持星座动态分簇的大模型基础模型选择</a:t>
              </a:r>
              <a:endParaRPr lang="zh-CN" altLang="en-US" sz="24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47" y="1265"/>
              <a:ext cx="1138" cy="574"/>
              <a:chOff x="347" y="1206"/>
              <a:chExt cx="1138" cy="574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778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078E6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209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5" name="标题 1"/>
              <p:cNvSpPr txBox="1"/>
              <p:nvPr/>
            </p:nvSpPr>
            <p:spPr>
              <a:xfrm>
                <a:off x="347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  <p:sp>
        <p:nvSpPr>
          <p:cNvPr id="2" name="圆角矩形 1"/>
          <p:cNvSpPr/>
          <p:nvPr/>
        </p:nvSpPr>
        <p:spPr>
          <a:xfrm>
            <a:off x="215265" y="1292860"/>
            <a:ext cx="8783955" cy="88582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50000"/>
              </a:lnSpc>
            </a:pP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在本项目中，选择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Qwen3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系列中的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14B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稠密模型（</a:t>
            </a:r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Qwen3-14B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）作为微调对象。主要基于以下三个方面的权衡与考虑：</a:t>
            </a:r>
            <a:endParaRPr lang="zh-CN" altLang="en-US"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534025" y="2311400"/>
            <a:ext cx="3408045" cy="2586990"/>
            <a:chOff x="8370" y="3700"/>
            <a:chExt cx="5367" cy="4074"/>
          </a:xfrm>
        </p:grpSpPr>
        <p:pic>
          <p:nvPicPr>
            <p:cNvPr id="1484874224" name="图片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371" y="4230"/>
              <a:ext cx="5356" cy="3013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</p:pic>
        <p:sp>
          <p:nvSpPr>
            <p:cNvPr id="7" name="文本框 6"/>
            <p:cNvSpPr txBox="1"/>
            <p:nvPr/>
          </p:nvSpPr>
          <p:spPr>
            <a:xfrm>
              <a:off x="8371" y="7243"/>
              <a:ext cx="5365" cy="5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>
              <a:spAutoFit/>
            </a:bodyPr>
            <a:p>
              <a:pPr lvl="0" algn="ctr" defTabSz="266700">
                <a:spcBef>
                  <a:spcPts val="300"/>
                </a:spcBef>
                <a:buClrTx/>
                <a:buSzTx/>
                <a:buFontTx/>
              </a:pPr>
              <a:r>
                <a:rPr lang="zh-CN" altLang="en-US" sz="1600">
                  <a:ln>
                    <a:solidFill>
                      <a:schemeClr val="tx1"/>
                    </a:solidFill>
                  </a:ln>
                  <a:latin typeface="Times New Roman" panose="02020603050405020304"/>
                  <a:sym typeface="+mn-ea"/>
                </a:rPr>
                <a:t>思考时间更短</a:t>
              </a:r>
              <a:r>
                <a:rPr lang="zh-CN" altLang="en-US" sz="1600">
                  <a:ln>
                    <a:solidFill>
                      <a:schemeClr val="tx1"/>
                    </a:solidFill>
                  </a:ln>
                  <a:latin typeface="Times New Roman" panose="02020603050405020304"/>
                  <a:sym typeface="+mn-ea"/>
                </a:rPr>
                <a:t>任务适应性更强</a:t>
              </a:r>
              <a:endParaRPr lang="zh-CN" altLang="en-US" sz="1600">
                <a:ln>
                  <a:solidFill>
                    <a:schemeClr val="tx1"/>
                  </a:solidFill>
                </a:ln>
                <a:latin typeface="Times New Roman" panose="02020603050405020304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370" y="3700"/>
              <a:ext cx="5367" cy="5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>
              <a:spAutoFit/>
            </a:bodyPr>
            <a:p>
              <a:pPr algn="ctr" defTabSz="266700">
                <a:spcBef>
                  <a:spcPts val="300"/>
                </a:spcBef>
              </a:pPr>
              <a:r>
                <a:rPr lang="zh-CN" altLang="en-US" sz="160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n-ea"/>
                  <a:ea typeface="+mn-ea"/>
                  <a:cs typeface="+mn-ea"/>
                </a:rPr>
                <a:t>Qwen3模型测评情况表</a:t>
              </a:r>
              <a:endParaRPr lang="zh-CN" altLang="en-US" sz="16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ea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215900" y="2305050"/>
            <a:ext cx="3408045" cy="3371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p>
            <a:pPr algn="ctr" defTabSz="266700">
              <a:spcBef>
                <a:spcPts val="300"/>
              </a:spcBef>
            </a:pPr>
            <a:r>
              <a:rPr lang="zh-CN" altLang="en-US" sz="160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Times New Roman" panose="02020603050405020304"/>
                <a:ea typeface="黑体" panose="02010609060101010101" pitchFamily="49" charset="-122"/>
              </a:rPr>
              <a:t>与可准备的数据规模匹配</a:t>
            </a:r>
            <a:endParaRPr lang="zh-CN" altLang="en-US" sz="160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Times New Roman" panose="02020603050405020304"/>
              <a:ea typeface="黑体" panose="020106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15900" y="2649220"/>
            <a:ext cx="3407410" cy="224917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noAutofit/>
          </a:bodyPr>
          <a:p>
            <a:pPr marL="0" indent="558800" algn="just" defTabSz="2667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训练样本规模适配性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</a:rPr>
              <a:t>14B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模型建议搭配数十万到几百万条数据进行微调。在本任务中，可准备的数据量（如卫星轨道数据、通信调度任务、历史分簇结果等）处于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中等规模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，非常适合支持</a:t>
            </a:r>
            <a:r>
              <a:rPr lang="en-US" altLang="zh-CN" sz="1600">
                <a:latin typeface="Times New Roman" panose="02020603050405020304"/>
                <a:ea typeface="宋体" panose="02010600030101010101" pitchFamily="2" charset="-122"/>
              </a:rPr>
              <a:t>14B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模型训练。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下弧形箭头 26"/>
          <p:cNvSpPr/>
          <p:nvPr/>
        </p:nvSpPr>
        <p:spPr>
          <a:xfrm>
            <a:off x="3893820" y="3771265"/>
            <a:ext cx="1503680" cy="580390"/>
          </a:xfrm>
          <a:prstGeom prst="curved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上弧形箭头 28"/>
          <p:cNvSpPr/>
          <p:nvPr/>
        </p:nvSpPr>
        <p:spPr>
          <a:xfrm flipH="1">
            <a:off x="3774440" y="2828290"/>
            <a:ext cx="1609090" cy="504825"/>
          </a:xfrm>
          <a:prstGeom prst="curved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054475" y="4463415"/>
            <a:ext cx="1105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算力匹配</a:t>
            </a:r>
            <a:endParaRPr lang="zh-CN" altLang="en-US" b="1"/>
          </a:p>
        </p:txBody>
      </p:sp>
      <p:sp>
        <p:nvSpPr>
          <p:cNvPr id="32" name="文本框 31"/>
          <p:cNvSpPr txBox="1"/>
          <p:nvPr/>
        </p:nvSpPr>
        <p:spPr>
          <a:xfrm>
            <a:off x="4025900" y="2397760"/>
            <a:ext cx="1105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场景匹配</a:t>
            </a:r>
            <a:endParaRPr lang="zh-CN" altLang="en-US" b="1"/>
          </a:p>
        </p:txBody>
      </p:sp>
      <p:sp>
        <p:nvSpPr>
          <p:cNvPr id="33" name="文本框 32"/>
          <p:cNvSpPr txBox="1"/>
          <p:nvPr/>
        </p:nvSpPr>
        <p:spPr>
          <a:xfrm>
            <a:off x="3845560" y="3368040"/>
            <a:ext cx="1609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理论结合实际</a:t>
            </a:r>
            <a:endParaRPr lang="zh-CN" altLang="en-US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五、预期成果与展示汇报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 rot="0">
            <a:off x="215900" y="843280"/>
            <a:ext cx="723265" cy="364490"/>
            <a:chOff x="347" y="1206"/>
            <a:chExt cx="1138" cy="574"/>
          </a:xfrm>
        </p:grpSpPr>
        <p:sp>
          <p:nvSpPr>
            <p:cNvPr id="21" name="标题 1"/>
            <p:cNvSpPr txBox="1"/>
            <p:nvPr/>
          </p:nvSpPr>
          <p:spPr>
            <a:xfrm>
              <a:off x="778" y="1206"/>
              <a:ext cx="277" cy="575"/>
            </a:xfrm>
            <a:custGeom>
              <a:avLst/>
              <a:gdLst>
                <a:gd name="connsiteX0" fmla="*/ 0 w 311389"/>
                <a:gd name="connsiteY0" fmla="*/ 0 h 645620"/>
                <a:gd name="connsiteX1" fmla="*/ 52615 w 311389"/>
                <a:gd name="connsiteY1" fmla="*/ 5304 h 645620"/>
                <a:gd name="connsiteX2" fmla="*/ 311389 w 311389"/>
                <a:gd name="connsiteY2" fmla="*/ 322810 h 645620"/>
                <a:gd name="connsiteX3" fmla="*/ 52615 w 311389"/>
                <a:gd name="connsiteY3" fmla="*/ 640316 h 645620"/>
                <a:gd name="connsiteX4" fmla="*/ 0 w 311389"/>
                <a:gd name="connsiteY4" fmla="*/ 645620 h 645620"/>
              </a:gdLst>
              <a:ahLst/>
              <a:cxnLst/>
              <a:rect l="l" t="t" r="r" b="b"/>
              <a:pathLst>
                <a:path w="311389" h="645620">
                  <a:moveTo>
                    <a:pt x="0" y="0"/>
                  </a:moveTo>
                  <a:lnTo>
                    <a:pt x="52615" y="5304"/>
                  </a:lnTo>
                  <a:cubicBezTo>
                    <a:pt x="200297" y="35525"/>
                    <a:pt x="311389" y="166194"/>
                    <a:pt x="311389" y="322810"/>
                  </a:cubicBezTo>
                  <a:cubicBezTo>
                    <a:pt x="311389" y="479426"/>
                    <a:pt x="200297" y="610096"/>
                    <a:pt x="52615" y="640316"/>
                  </a:cubicBezTo>
                  <a:lnTo>
                    <a:pt x="0" y="645620"/>
                  </a:lnTo>
                  <a:close/>
                </a:path>
              </a:pathLst>
            </a:custGeom>
            <a:solidFill>
              <a:srgbClr val="0078E6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09" y="1206"/>
              <a:ext cx="277" cy="575"/>
            </a:xfrm>
            <a:custGeom>
              <a:avLst/>
              <a:gdLst>
                <a:gd name="connsiteX0" fmla="*/ 0 w 311389"/>
                <a:gd name="connsiteY0" fmla="*/ 0 h 645620"/>
                <a:gd name="connsiteX1" fmla="*/ 52615 w 311389"/>
                <a:gd name="connsiteY1" fmla="*/ 5304 h 645620"/>
                <a:gd name="connsiteX2" fmla="*/ 311389 w 311389"/>
                <a:gd name="connsiteY2" fmla="*/ 322810 h 645620"/>
                <a:gd name="connsiteX3" fmla="*/ 52615 w 311389"/>
                <a:gd name="connsiteY3" fmla="*/ 640316 h 645620"/>
                <a:gd name="connsiteX4" fmla="*/ 0 w 311389"/>
                <a:gd name="connsiteY4" fmla="*/ 645620 h 645620"/>
              </a:gdLst>
              <a:ahLst/>
              <a:cxnLst/>
              <a:rect l="l" t="t" r="r" b="b"/>
              <a:pathLst>
                <a:path w="311389" h="645620">
                  <a:moveTo>
                    <a:pt x="0" y="0"/>
                  </a:moveTo>
                  <a:lnTo>
                    <a:pt x="52615" y="5304"/>
                  </a:lnTo>
                  <a:cubicBezTo>
                    <a:pt x="200297" y="35525"/>
                    <a:pt x="311389" y="166194"/>
                    <a:pt x="311389" y="322810"/>
                  </a:cubicBezTo>
                  <a:cubicBezTo>
                    <a:pt x="311389" y="479426"/>
                    <a:pt x="200297" y="610096"/>
                    <a:pt x="52615" y="640316"/>
                  </a:cubicBezTo>
                  <a:lnTo>
                    <a:pt x="0" y="645620"/>
                  </a:lnTo>
                  <a:close/>
                </a:path>
              </a:pathLst>
            </a:custGeom>
            <a:solidFill>
              <a:srgbClr val="0F9ED5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347" y="1206"/>
              <a:ext cx="277" cy="575"/>
            </a:xfrm>
            <a:custGeom>
              <a:avLst/>
              <a:gdLst>
                <a:gd name="connsiteX0" fmla="*/ 0 w 311389"/>
                <a:gd name="connsiteY0" fmla="*/ 0 h 645620"/>
                <a:gd name="connsiteX1" fmla="*/ 52615 w 311389"/>
                <a:gd name="connsiteY1" fmla="*/ 5304 h 645620"/>
                <a:gd name="connsiteX2" fmla="*/ 311389 w 311389"/>
                <a:gd name="connsiteY2" fmla="*/ 322810 h 645620"/>
                <a:gd name="connsiteX3" fmla="*/ 52615 w 311389"/>
                <a:gd name="connsiteY3" fmla="*/ 640316 h 645620"/>
                <a:gd name="connsiteX4" fmla="*/ 0 w 311389"/>
                <a:gd name="connsiteY4" fmla="*/ 645620 h 645620"/>
              </a:gdLst>
              <a:ahLst/>
              <a:cxnLst/>
              <a:rect l="l" t="t" r="r" b="b"/>
              <a:pathLst>
                <a:path w="311389" h="645620">
                  <a:moveTo>
                    <a:pt x="0" y="0"/>
                  </a:moveTo>
                  <a:lnTo>
                    <a:pt x="52615" y="5304"/>
                  </a:lnTo>
                  <a:cubicBezTo>
                    <a:pt x="200297" y="35525"/>
                    <a:pt x="311389" y="166194"/>
                    <a:pt x="311389" y="322810"/>
                  </a:cubicBezTo>
                  <a:cubicBezTo>
                    <a:pt x="311389" y="479426"/>
                    <a:pt x="200297" y="610096"/>
                    <a:pt x="52615" y="640316"/>
                  </a:cubicBezTo>
                  <a:lnTo>
                    <a:pt x="0" y="645620"/>
                  </a:lnTo>
                  <a:close/>
                </a:path>
              </a:pathLst>
            </a:custGeom>
            <a:solidFill>
              <a:srgbClr val="0F9ED5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14425" y="737235"/>
            <a:ext cx="65341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 eaLnBrk="1" latinLnBrk="0" hangingPunct="1">
              <a:lnSpc>
                <a:spcPct val="100000"/>
              </a:lnSpc>
              <a:buClrTx/>
              <a:buSzTx/>
              <a:buFontTx/>
              <a:defRPr/>
            </a:pPr>
            <a:r>
              <a:rPr lang="zh-CN" altLang="en-US" sz="24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）预期成果与展示汇报</a:t>
            </a:r>
            <a:endParaRPr lang="zh-CN" altLang="en-US" sz="2400" b="1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26210" y="1291590"/>
            <a:ext cx="7459980" cy="3446145"/>
          </a:xfrm>
          <a:prstGeom prst="rect">
            <a:avLst/>
          </a:prstGeom>
        </p:spPr>
        <p:txBody>
          <a:bodyPr wrap="square">
            <a:spAutoFit/>
          </a:bodyPr>
          <a:p>
            <a:pPr marL="0" lvl="1" indent="0" defTabSz="266700">
              <a:lnSpc>
                <a:spcPct val="150000"/>
              </a:lnSpc>
              <a:buFont typeface="黑体" panose="02010609060101010101" pitchFamily="49" charset="-122"/>
              <a:buAutoNum type="ea1ChsPeriod"/>
              <a:tabLst>
                <a:tab pos="0" algn="l"/>
              </a:tabLst>
            </a:pPr>
            <a:r>
              <a:rPr lang="zh-CN" altLang="en-US" sz="1800" b="1">
                <a:latin typeface="Arial" panose="020B0604020202020204"/>
                <a:ea typeface="黑体" panose="02010609060101010101" pitchFamily="49" charset="-122"/>
              </a:rPr>
              <a:t>预期成果</a:t>
            </a:r>
            <a:endParaRPr lang="zh-CN" altLang="en-US" sz="1800" b="1">
              <a:latin typeface="Arial" panose="020B0604020202020204"/>
              <a:ea typeface="黑体" panose="02010609060101010101" pitchFamily="49" charset="-122"/>
            </a:endParaRPr>
          </a:p>
          <a:p>
            <a:pPr marL="0" indent="355600" algn="just" defTabSz="266700">
              <a:lnSpc>
                <a:spcPct val="150000"/>
              </a:lnSpc>
            </a:pPr>
            <a:r>
              <a:rPr lang="zh-CN" altLang="en-US" sz="1600">
                <a:latin typeface="Times New Roman" panose="02020603050405020304"/>
                <a:ea typeface="仿宋" panose="02010609060101010101" charset="-122"/>
              </a:rPr>
              <a:t>（</a:t>
            </a: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1</a:t>
            </a:r>
            <a:r>
              <a:rPr lang="zh-CN" altLang="en-US" sz="1600">
                <a:latin typeface="Times New Roman" panose="02020603050405020304"/>
                <a:ea typeface="仿宋" panose="02010609060101010101" charset="-122"/>
              </a:rPr>
              <a:t>）模型成果</a:t>
            </a:r>
            <a:endParaRPr lang="zh-CN" altLang="en-US" sz="1600">
              <a:latin typeface="Times New Roman" panose="02020603050405020304"/>
              <a:ea typeface="仿宋" panose="02010609060101010101" charset="-122"/>
            </a:endParaRPr>
          </a:p>
          <a:p>
            <a:pPr marL="0" indent="355600" algn="just" defTabSz="266700">
              <a:lnSpc>
                <a:spcPct val="150000"/>
              </a:lnSpc>
            </a:pPr>
            <a:r>
              <a:rPr lang="zh-CN" altLang="en-US" sz="1600">
                <a:latin typeface="Times New Roman" panose="02020603050405020304"/>
                <a:ea typeface="仿宋" panose="02010609060101010101" charset="-122"/>
              </a:rPr>
              <a:t>星座动态分簇大模型</a:t>
            </a:r>
            <a:endParaRPr lang="zh-CN" altLang="en-US" sz="1600">
              <a:latin typeface="Times New Roman" panose="02020603050405020304"/>
              <a:ea typeface="仿宋" panose="02010609060101010101" charset="-122"/>
            </a:endParaRPr>
          </a:p>
          <a:p>
            <a:pPr marL="0" indent="355600" algn="just" defTabSz="266700">
              <a:lnSpc>
                <a:spcPct val="150000"/>
              </a:lnSpc>
            </a:pPr>
            <a:r>
              <a:rPr lang="zh-CN" altLang="en-US" sz="1600">
                <a:latin typeface="Times New Roman" panose="02020603050405020304"/>
                <a:ea typeface="仿宋" panose="02010609060101010101" charset="-122"/>
              </a:rPr>
              <a:t>（</a:t>
            </a:r>
            <a:r>
              <a:rPr lang="en-US" altLang="zh-CN" sz="1600">
                <a:latin typeface="Times New Roman" panose="02020603050405020304"/>
                <a:ea typeface="Times New Roman" panose="02020603050405020304"/>
              </a:rPr>
              <a:t>2</a:t>
            </a:r>
            <a:r>
              <a:rPr lang="zh-CN" altLang="en-US" sz="1600">
                <a:latin typeface="Times New Roman" panose="02020603050405020304"/>
                <a:ea typeface="仿宋" panose="02010609060101010101" charset="-122"/>
              </a:rPr>
              <a:t>）数据成果</a:t>
            </a:r>
            <a:endParaRPr lang="zh-CN" altLang="en-US" sz="1600">
              <a:latin typeface="Times New Roman" panose="02020603050405020304"/>
              <a:ea typeface="仿宋" panose="02010609060101010101" charset="-122"/>
            </a:endParaRPr>
          </a:p>
          <a:p>
            <a:pPr marL="0" indent="355600" algn="just" defTabSz="266700">
              <a:lnSpc>
                <a:spcPct val="150000"/>
              </a:lnSpc>
            </a:pPr>
            <a:r>
              <a:rPr lang="zh-CN" altLang="en-US" sz="1600">
                <a:latin typeface="Times New Roman" panose="02020603050405020304"/>
                <a:ea typeface="仿宋" panose="02010609060101010101" charset="-122"/>
              </a:rPr>
              <a:t>星座动态分簇大模型训练数据集、测试数据</a:t>
            </a:r>
            <a:endParaRPr lang="zh-CN" altLang="en-US" sz="1600">
              <a:latin typeface="Times New Roman" panose="02020603050405020304"/>
              <a:ea typeface="仿宋" panose="02010609060101010101" charset="-122"/>
            </a:endParaRPr>
          </a:p>
          <a:p>
            <a:pPr marL="0" lvl="1" indent="0" defTabSz="266700">
              <a:lnSpc>
                <a:spcPct val="150000"/>
              </a:lnSpc>
              <a:buFont typeface="黑体" panose="02010609060101010101" pitchFamily="49" charset="-122"/>
              <a:buNone/>
              <a:tabLst>
                <a:tab pos="0" algn="l"/>
              </a:tabLst>
            </a:pPr>
            <a:r>
              <a:rPr lang="zh-CN" altLang="en-US" sz="1800" b="1">
                <a:latin typeface="Arial" panose="020B0604020202020204"/>
                <a:ea typeface="黑体" panose="02010609060101010101" pitchFamily="49" charset="-122"/>
              </a:rPr>
              <a:t>二</a:t>
            </a:r>
            <a:r>
              <a:rPr lang="en-US" altLang="zh-CN" sz="1800" b="1">
                <a:latin typeface="Arial" panose="020B0604020202020204"/>
                <a:ea typeface="黑体" panose="02010609060101010101" pitchFamily="49" charset="-122"/>
              </a:rPr>
              <a:t>. </a:t>
            </a:r>
            <a:r>
              <a:rPr lang="zh-CN" altLang="en-US" sz="1800" b="1">
                <a:latin typeface="Arial" panose="020B0604020202020204"/>
                <a:ea typeface="黑体" panose="02010609060101010101" pitchFamily="49" charset="-122"/>
              </a:rPr>
              <a:t>展示汇报</a:t>
            </a:r>
            <a:endParaRPr lang="zh-CN" altLang="en-US" sz="1800" b="1">
              <a:latin typeface="Arial" panose="020B0604020202020204"/>
              <a:ea typeface="黑体" panose="02010609060101010101" pitchFamily="49" charset="-122"/>
            </a:endParaRPr>
          </a:p>
          <a:p>
            <a:pPr marL="0" indent="355600" algn="just" defTabSz="266700">
              <a:lnSpc>
                <a:spcPct val="150000"/>
              </a:lnSpc>
            </a:pPr>
            <a:r>
              <a:rPr lang="zh-CN" altLang="en-US" sz="1600">
                <a:latin typeface="Times New Roman" panose="02020603050405020304"/>
                <a:ea typeface="仿宋" panose="02010609060101010101" charset="-122"/>
              </a:rPr>
              <a:t>基于测试场景构建的测试数据集，完成测试场景下数据、模型等相关成果展示，重点汇报星座动态分簇大模型的分簇结果符合任务要求等能力。</a:t>
            </a:r>
            <a:endParaRPr lang="zh-CN" altLang="en-US" sz="1600">
              <a:latin typeface="Times New Roman" panose="02020603050405020304"/>
              <a:ea typeface="仿宋" panose="02010609060101010101" charset="-122"/>
            </a:endParaRPr>
          </a:p>
          <a:p>
            <a:pPr marL="0" lvl="1" algn="l" defTabSz="266700">
              <a:lnSpc>
                <a:spcPct val="125000"/>
              </a:lnSpc>
              <a:buClrTx/>
              <a:buSzTx/>
              <a:buFont typeface="黑体" panose="02010609060101010101" pitchFamily="49" charset="-122"/>
              <a:tabLst>
                <a:tab pos="0" algn="l"/>
              </a:tabLst>
            </a:pPr>
            <a:endParaRPr lang="zh-CN" altLang="en-US" sz="1600">
              <a:latin typeface="Times New Roman" panose="02020603050405020304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六、</a:t>
            </a:r>
            <a:r>
              <a:rPr lang="zh-CN" altLang="en-US" sz="3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推进思路与工作计划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 rot="0">
            <a:off x="215900" y="843280"/>
            <a:ext cx="723265" cy="364490"/>
            <a:chOff x="347" y="1206"/>
            <a:chExt cx="1138" cy="574"/>
          </a:xfrm>
        </p:grpSpPr>
        <p:sp>
          <p:nvSpPr>
            <p:cNvPr id="21" name="标题 1"/>
            <p:cNvSpPr txBox="1"/>
            <p:nvPr/>
          </p:nvSpPr>
          <p:spPr>
            <a:xfrm>
              <a:off x="778" y="1206"/>
              <a:ext cx="277" cy="575"/>
            </a:xfrm>
            <a:custGeom>
              <a:avLst/>
              <a:gdLst>
                <a:gd name="connsiteX0" fmla="*/ 0 w 311389"/>
                <a:gd name="connsiteY0" fmla="*/ 0 h 645620"/>
                <a:gd name="connsiteX1" fmla="*/ 52615 w 311389"/>
                <a:gd name="connsiteY1" fmla="*/ 5304 h 645620"/>
                <a:gd name="connsiteX2" fmla="*/ 311389 w 311389"/>
                <a:gd name="connsiteY2" fmla="*/ 322810 h 645620"/>
                <a:gd name="connsiteX3" fmla="*/ 52615 w 311389"/>
                <a:gd name="connsiteY3" fmla="*/ 640316 h 645620"/>
                <a:gd name="connsiteX4" fmla="*/ 0 w 311389"/>
                <a:gd name="connsiteY4" fmla="*/ 645620 h 645620"/>
              </a:gdLst>
              <a:ahLst/>
              <a:cxnLst/>
              <a:rect l="l" t="t" r="r" b="b"/>
              <a:pathLst>
                <a:path w="311389" h="645620">
                  <a:moveTo>
                    <a:pt x="0" y="0"/>
                  </a:moveTo>
                  <a:lnTo>
                    <a:pt x="52615" y="5304"/>
                  </a:lnTo>
                  <a:cubicBezTo>
                    <a:pt x="200297" y="35525"/>
                    <a:pt x="311389" y="166194"/>
                    <a:pt x="311389" y="322810"/>
                  </a:cubicBezTo>
                  <a:cubicBezTo>
                    <a:pt x="311389" y="479426"/>
                    <a:pt x="200297" y="610096"/>
                    <a:pt x="52615" y="640316"/>
                  </a:cubicBezTo>
                  <a:lnTo>
                    <a:pt x="0" y="645620"/>
                  </a:lnTo>
                  <a:close/>
                </a:path>
              </a:pathLst>
            </a:custGeom>
            <a:solidFill>
              <a:srgbClr val="0078E6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209" y="1206"/>
              <a:ext cx="277" cy="575"/>
            </a:xfrm>
            <a:custGeom>
              <a:avLst/>
              <a:gdLst>
                <a:gd name="connsiteX0" fmla="*/ 0 w 311389"/>
                <a:gd name="connsiteY0" fmla="*/ 0 h 645620"/>
                <a:gd name="connsiteX1" fmla="*/ 52615 w 311389"/>
                <a:gd name="connsiteY1" fmla="*/ 5304 h 645620"/>
                <a:gd name="connsiteX2" fmla="*/ 311389 w 311389"/>
                <a:gd name="connsiteY2" fmla="*/ 322810 h 645620"/>
                <a:gd name="connsiteX3" fmla="*/ 52615 w 311389"/>
                <a:gd name="connsiteY3" fmla="*/ 640316 h 645620"/>
                <a:gd name="connsiteX4" fmla="*/ 0 w 311389"/>
                <a:gd name="connsiteY4" fmla="*/ 645620 h 645620"/>
              </a:gdLst>
              <a:ahLst/>
              <a:cxnLst/>
              <a:rect l="l" t="t" r="r" b="b"/>
              <a:pathLst>
                <a:path w="311389" h="645620">
                  <a:moveTo>
                    <a:pt x="0" y="0"/>
                  </a:moveTo>
                  <a:lnTo>
                    <a:pt x="52615" y="5304"/>
                  </a:lnTo>
                  <a:cubicBezTo>
                    <a:pt x="200297" y="35525"/>
                    <a:pt x="311389" y="166194"/>
                    <a:pt x="311389" y="322810"/>
                  </a:cubicBezTo>
                  <a:cubicBezTo>
                    <a:pt x="311389" y="479426"/>
                    <a:pt x="200297" y="610096"/>
                    <a:pt x="52615" y="640316"/>
                  </a:cubicBezTo>
                  <a:lnTo>
                    <a:pt x="0" y="645620"/>
                  </a:lnTo>
                  <a:close/>
                </a:path>
              </a:pathLst>
            </a:custGeom>
            <a:solidFill>
              <a:srgbClr val="0F9ED5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347" y="1206"/>
              <a:ext cx="277" cy="575"/>
            </a:xfrm>
            <a:custGeom>
              <a:avLst/>
              <a:gdLst>
                <a:gd name="connsiteX0" fmla="*/ 0 w 311389"/>
                <a:gd name="connsiteY0" fmla="*/ 0 h 645620"/>
                <a:gd name="connsiteX1" fmla="*/ 52615 w 311389"/>
                <a:gd name="connsiteY1" fmla="*/ 5304 h 645620"/>
                <a:gd name="connsiteX2" fmla="*/ 311389 w 311389"/>
                <a:gd name="connsiteY2" fmla="*/ 322810 h 645620"/>
                <a:gd name="connsiteX3" fmla="*/ 52615 w 311389"/>
                <a:gd name="connsiteY3" fmla="*/ 640316 h 645620"/>
                <a:gd name="connsiteX4" fmla="*/ 0 w 311389"/>
                <a:gd name="connsiteY4" fmla="*/ 645620 h 645620"/>
              </a:gdLst>
              <a:ahLst/>
              <a:cxnLst/>
              <a:rect l="l" t="t" r="r" b="b"/>
              <a:pathLst>
                <a:path w="311389" h="645620">
                  <a:moveTo>
                    <a:pt x="0" y="0"/>
                  </a:moveTo>
                  <a:lnTo>
                    <a:pt x="52615" y="5304"/>
                  </a:lnTo>
                  <a:cubicBezTo>
                    <a:pt x="200297" y="35525"/>
                    <a:pt x="311389" y="166194"/>
                    <a:pt x="311389" y="322810"/>
                  </a:cubicBezTo>
                  <a:cubicBezTo>
                    <a:pt x="311389" y="479426"/>
                    <a:pt x="200297" y="610096"/>
                    <a:pt x="52615" y="640316"/>
                  </a:cubicBezTo>
                  <a:lnTo>
                    <a:pt x="0" y="645620"/>
                  </a:lnTo>
                  <a:close/>
                </a:path>
              </a:pathLst>
            </a:custGeom>
            <a:solidFill>
              <a:srgbClr val="0F9ED5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14425" y="737235"/>
            <a:ext cx="65341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 eaLnBrk="1" latinLnBrk="0" hangingPunct="1">
              <a:lnSpc>
                <a:spcPct val="100000"/>
              </a:lnSpc>
              <a:buClrTx/>
              <a:buSzTx/>
              <a:buFontTx/>
              <a:defRPr/>
            </a:pPr>
            <a:r>
              <a:rPr lang="zh-CN" altLang="en-US" sz="24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）推进思路与工作计划</a:t>
            </a:r>
            <a:endParaRPr lang="zh-CN" altLang="en-US" sz="2400" b="1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2714625" y="4309745"/>
            <a:ext cx="3019425" cy="476250"/>
          </a:xfrm>
          <a:prstGeom prst="chevr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分簇大模型训练</a:t>
            </a:r>
            <a:endPara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5556885" y="4312920"/>
            <a:ext cx="3399790" cy="476250"/>
          </a:xfrm>
          <a:prstGeom prst="chevr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动态分簇大模型性能评估</a:t>
            </a:r>
            <a:endPara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五边形 12"/>
          <p:cNvSpPr/>
          <p:nvPr/>
        </p:nvSpPr>
        <p:spPr>
          <a:xfrm>
            <a:off x="193040" y="4309745"/>
            <a:ext cx="2704465" cy="476250"/>
          </a:xfrm>
          <a:prstGeom prst="homePlat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数据集</a:t>
            </a: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制备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 descr="批注 2025-07-03 2126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0100" y="1446530"/>
            <a:ext cx="4248150" cy="2831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 descr="批注 2025-07-03 212645"/>
          <p:cNvPicPr>
            <a:picLocks noChangeAspect="1"/>
          </p:cNvPicPr>
          <p:nvPr/>
        </p:nvPicPr>
        <p:blipFill>
          <a:blip r:embed="rId2"/>
          <a:srcRect r="18788"/>
          <a:stretch>
            <a:fillRect/>
          </a:stretch>
        </p:blipFill>
        <p:spPr>
          <a:xfrm>
            <a:off x="215900" y="1446530"/>
            <a:ext cx="4394200" cy="2824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6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1" y="4043363"/>
            <a:ext cx="9153000" cy="1101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0" name="图片 20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1639095" y="150813"/>
            <a:ext cx="6878561" cy="344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13"/>
          <p:cNvGrpSpPr>
            <a:grpSpLocks noChangeAspect="1"/>
          </p:cNvGrpSpPr>
          <p:nvPr/>
        </p:nvGrpSpPr>
        <p:grpSpPr bwMode="auto">
          <a:xfrm>
            <a:off x="6357938" y="3140680"/>
            <a:ext cx="2890523" cy="1740163"/>
            <a:chOff x="0" y="79402"/>
            <a:chExt cx="5386003" cy="3243581"/>
          </a:xfrm>
        </p:grpSpPr>
        <p:pic>
          <p:nvPicPr>
            <p:cNvPr id="43018" name="图片 14"/>
            <p:cNvPicPr>
              <a:picLocks noChangeAspect="1" noChangeArrowheads="1"/>
            </p:cNvPicPr>
            <p:nvPr/>
          </p:nvPicPr>
          <p:blipFill>
            <a:blip r:embed="rId3"/>
            <a:srcRect b="52040"/>
            <a:stretch>
              <a:fillRect/>
            </a:stretch>
          </p:blipFill>
          <p:spPr bwMode="auto">
            <a:xfrm>
              <a:off x="67877" y="79402"/>
              <a:ext cx="5318126" cy="1642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19" name="图片 15"/>
            <p:cNvPicPr>
              <a:picLocks noChangeAspect="1" noChangeArrowheads="1"/>
            </p:cNvPicPr>
            <p:nvPr/>
          </p:nvPicPr>
          <p:blipFill>
            <a:blip r:embed="rId3"/>
            <a:srcRect t="50633" r="2628"/>
            <a:stretch>
              <a:fillRect/>
            </a:stretch>
          </p:blipFill>
          <p:spPr bwMode="auto">
            <a:xfrm>
              <a:off x="0" y="1632436"/>
              <a:ext cx="5178426" cy="1690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矩形 13"/>
          <p:cNvSpPr/>
          <p:nvPr/>
        </p:nvSpPr>
        <p:spPr bwMode="auto">
          <a:xfrm flipH="1">
            <a:off x="198120" y="1313689"/>
            <a:ext cx="8534401" cy="1117994"/>
          </a:xfrm>
          <a:custGeom>
            <a:avLst/>
            <a:gdLst>
              <a:gd name="T0" fmla="*/ 0 w 2600392"/>
              <a:gd name="T1" fmla="*/ 8328 h 1801632"/>
              <a:gd name="T2" fmla="*/ 0 w 2600392"/>
              <a:gd name="T3" fmla="*/ 8328 h 1801632"/>
              <a:gd name="T4" fmla="*/ 0 w 2600392"/>
              <a:gd name="T5" fmla="*/ 120927 h 1801632"/>
              <a:gd name="T6" fmla="*/ 0 w 2600392"/>
              <a:gd name="T7" fmla="*/ 120927 h 1801632"/>
              <a:gd name="T8" fmla="*/ 0 w 2600392"/>
              <a:gd name="T9" fmla="*/ 14480 h 18016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00392"/>
              <a:gd name="T16" fmla="*/ 0 h 1801632"/>
              <a:gd name="T17" fmla="*/ 2600392 w 2600392"/>
              <a:gd name="T18" fmla="*/ 1801632 h 18016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00392" h="1801632">
                <a:moveTo>
                  <a:pt x="0" y="124250"/>
                </a:moveTo>
                <a:cubicBezTo>
                  <a:pt x="866797" y="124250"/>
                  <a:pt x="2166993" y="-155314"/>
                  <a:pt x="2600392" y="124250"/>
                </a:cubicBezTo>
                <a:lnTo>
                  <a:pt x="2600392" y="1801632"/>
                </a:lnTo>
                <a:lnTo>
                  <a:pt x="0" y="1801632"/>
                </a:lnTo>
                <a:cubicBezTo>
                  <a:pt x="0" y="1242505"/>
                  <a:pt x="91440" y="215690"/>
                  <a:pt x="91440" y="215690"/>
                </a:cubicBezTo>
              </a:path>
            </a:pathLst>
          </a:custGeom>
          <a:noFill/>
          <a:ln w="9525">
            <a:noFill/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lIns="68576" tIns="34288" rIns="68576" bIns="34288">
            <a:spAutoFit/>
          </a:bodyPr>
          <a:lstStyle/>
          <a:p>
            <a:pPr algn="ctr">
              <a:lnSpc>
                <a:spcPct val="125000"/>
              </a:lnSpc>
              <a:defRPr/>
            </a:pPr>
            <a:r>
              <a:rPr lang="zh-CN" altLang="en-US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谢  谢！</a:t>
            </a:r>
            <a:endParaRPr lang="en-US" altLang="zh-CN" sz="6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/>
          <a:srcRect l="33053" t="27163" r="55371" b="54722"/>
          <a:stretch>
            <a:fillRect/>
          </a:stretch>
        </p:blipFill>
        <p:spPr>
          <a:xfrm>
            <a:off x="8339762" y="159708"/>
            <a:ext cx="589206" cy="590367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 bwMode="auto">
          <a:xfrm>
            <a:off x="913448" y="4273280"/>
            <a:ext cx="7858125" cy="5817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20" tIns="45709" rIns="91420" bIns="45709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中国航天科技体系与创新研究院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6"/>
          <p:cNvGrpSpPr/>
          <p:nvPr/>
        </p:nvGrpSpPr>
        <p:grpSpPr bwMode="auto">
          <a:xfrm>
            <a:off x="613173" y="2071688"/>
            <a:ext cx="2530078" cy="1398985"/>
            <a:chOff x="2639671" y="2677145"/>
            <a:chExt cx="3396613" cy="1503709"/>
          </a:xfrm>
        </p:grpSpPr>
        <p:sp>
          <p:nvSpPr>
            <p:cNvPr id="97296" name="标题 1"/>
            <p:cNvSpPr txBox="1"/>
            <p:nvPr/>
          </p:nvSpPr>
          <p:spPr bwMode="auto">
            <a:xfrm>
              <a:off x="2845865" y="2680985"/>
              <a:ext cx="3190419" cy="14998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anchor="ctr"/>
            <a:lstStyle/>
            <a:p>
              <a:pPr algn="ctr">
                <a:lnSpc>
                  <a:spcPct val="90000"/>
                </a:lnSpc>
              </a:pPr>
              <a:r>
                <a:rPr lang="zh-CN" altLang="en-US" sz="4000" b="1" dirty="0">
                  <a:solidFill>
                    <a:srgbClr val="0070C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目  录</a:t>
              </a:r>
              <a:endParaRPr lang="en-US" altLang="zh-CN" sz="4000" b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algn="ctr">
                <a:lnSpc>
                  <a:spcPct val="90000"/>
                </a:lnSpc>
              </a:pPr>
              <a:r>
                <a:rPr lang="en-US" altLang="zh-CN" sz="2000" dirty="0">
                  <a:solidFill>
                    <a:srgbClr val="808080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CONTENTS</a:t>
              </a:r>
              <a:endParaRPr lang="zh-CN" altLang="en-US" sz="2000" dirty="0">
                <a:solidFill>
                  <a:srgbClr val="80808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7297" name="弧形 43"/>
            <p:cNvSpPr/>
            <p:nvPr/>
          </p:nvSpPr>
          <p:spPr bwMode="auto">
            <a:xfrm>
              <a:off x="2639671" y="2677145"/>
              <a:ext cx="1740664" cy="1377013"/>
            </a:xfrm>
            <a:custGeom>
              <a:avLst/>
              <a:gdLst>
                <a:gd name="T0" fmla="*/ 1306947 w 1740664"/>
                <a:gd name="T1" fmla="*/ 1284107 h 1377013"/>
                <a:gd name="T2" fmla="*/ 870332 w 1740664"/>
                <a:gd name="T3" fmla="*/ 1377013 h 1377013"/>
                <a:gd name="T4" fmla="*/ 0 w 1740664"/>
                <a:gd name="T5" fmla="*/ 688507 h 1377013"/>
                <a:gd name="T6" fmla="*/ 870332 w 1740664"/>
                <a:gd name="T7" fmla="*/ 1 h 1377013"/>
                <a:gd name="T8" fmla="*/ 1412377 w 1740664"/>
                <a:gd name="T9" fmla="*/ 149801 h 1377013"/>
                <a:gd name="T10" fmla="*/ 870332 w 1740664"/>
                <a:gd name="T11" fmla="*/ 688506 h 1377013"/>
                <a:gd name="T12" fmla="*/ 1306947 w 1740664"/>
                <a:gd name="T13" fmla="*/ 1284107 h 1377013"/>
                <a:gd name="T14" fmla="*/ 870332 w 1740664"/>
                <a:gd name="T15" fmla="*/ 1377013 h 1377013"/>
                <a:gd name="T16" fmla="*/ 0 w 1740664"/>
                <a:gd name="T17" fmla="*/ 688507 h 1377013"/>
                <a:gd name="T18" fmla="*/ 870332 w 1740664"/>
                <a:gd name="T19" fmla="*/ 1 h 1377013"/>
                <a:gd name="T20" fmla="*/ 1412377 w 1740664"/>
                <a:gd name="T21" fmla="*/ 149801 h 13770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40664"/>
                <a:gd name="T34" fmla="*/ 0 h 1377013"/>
                <a:gd name="T35" fmla="*/ 1740664 w 1740664"/>
                <a:gd name="T36" fmla="*/ 1377013 h 13770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40664" h="1377013" stroke="0">
                  <a:moveTo>
                    <a:pt x="1306947" y="1284107"/>
                  </a:moveTo>
                  <a:cubicBezTo>
                    <a:pt x="1178687" y="1343213"/>
                    <a:pt x="1029499" y="1377013"/>
                    <a:pt x="870332" y="1377013"/>
                  </a:cubicBezTo>
                  <a:cubicBezTo>
                    <a:pt x="389661" y="1377013"/>
                    <a:pt x="0" y="1068758"/>
                    <a:pt x="0" y="688507"/>
                  </a:cubicBezTo>
                  <a:cubicBezTo>
                    <a:pt x="0" y="308256"/>
                    <a:pt x="389661" y="1"/>
                    <a:pt x="870332" y="1"/>
                  </a:cubicBezTo>
                  <a:cubicBezTo>
                    <a:pt x="1075278" y="1"/>
                    <a:pt x="1263678" y="56040"/>
                    <a:pt x="1412377" y="149801"/>
                  </a:cubicBezTo>
                  <a:lnTo>
                    <a:pt x="870332" y="688506"/>
                  </a:lnTo>
                  <a:close/>
                </a:path>
                <a:path w="1740664" h="1377013" fill="none">
                  <a:moveTo>
                    <a:pt x="1306947" y="1284107"/>
                  </a:moveTo>
                  <a:cubicBezTo>
                    <a:pt x="1178687" y="1343213"/>
                    <a:pt x="1029499" y="1377013"/>
                    <a:pt x="870332" y="1377013"/>
                  </a:cubicBezTo>
                  <a:cubicBezTo>
                    <a:pt x="389661" y="1377013"/>
                    <a:pt x="0" y="1068758"/>
                    <a:pt x="0" y="688507"/>
                  </a:cubicBezTo>
                  <a:cubicBezTo>
                    <a:pt x="0" y="308256"/>
                    <a:pt x="389661" y="1"/>
                    <a:pt x="870332" y="1"/>
                  </a:cubicBezTo>
                  <a:cubicBezTo>
                    <a:pt x="1075278" y="1"/>
                    <a:pt x="1263678" y="56040"/>
                    <a:pt x="1412377" y="149801"/>
                  </a:cubicBezTo>
                </a:path>
              </a:pathLst>
            </a:custGeom>
            <a:noFill/>
            <a:ln w="38100">
              <a:solidFill>
                <a:srgbClr val="9DC3E6"/>
              </a:solidFill>
              <a:miter lim="800000"/>
            </a:ln>
          </p:spPr>
          <p:txBody>
            <a:bodyPr/>
            <a:lstStyle/>
            <a:p>
              <a:endParaRPr lang="zh-CN" altLang="en-US">
                <a:cs typeface="Calibri" panose="020F0502020204030204" pitchFamily="34" charset="0"/>
              </a:endParaRPr>
            </a:p>
          </p:txBody>
        </p:sp>
      </p:grpSp>
      <p:cxnSp>
        <p:nvCxnSpPr>
          <p:cNvPr id="97283" name="直接连接符 45"/>
          <p:cNvCxnSpPr>
            <a:cxnSpLocks noChangeShapeType="1"/>
          </p:cNvCxnSpPr>
          <p:nvPr/>
        </p:nvCxnSpPr>
        <p:spPr bwMode="auto">
          <a:xfrm>
            <a:off x="2998470" y="436007"/>
            <a:ext cx="0" cy="4319588"/>
          </a:xfrm>
          <a:prstGeom prst="line">
            <a:avLst/>
          </a:prstGeom>
          <a:noFill/>
          <a:ln w="19050">
            <a:solidFill>
              <a:srgbClr val="5B9BD5"/>
            </a:solidFill>
            <a:prstDash val="dashDot"/>
            <a:miter lim="800000"/>
          </a:ln>
        </p:spPr>
      </p:cxnSp>
      <p:sp>
        <p:nvSpPr>
          <p:cNvPr id="5" name="AutoShape 11"/>
          <p:cNvSpPr/>
          <p:nvPr/>
        </p:nvSpPr>
        <p:spPr bwMode="auto">
          <a:xfrm>
            <a:off x="3619977" y="2299357"/>
            <a:ext cx="4860131" cy="526256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/>
              </a:gs>
              <a:gs pos="50000">
                <a:srgbClr val="F2F2F2"/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</a:ln>
          <a:effectLst>
            <a:outerShdw dist="135001" dir="2928847" algn="ctr" rotWithShape="0">
              <a:srgbClr val="000000">
                <a:alpha val="50000"/>
              </a:srgbClr>
            </a:outerShdw>
          </a:effectLst>
        </p:spPr>
        <p:txBody>
          <a:bodyPr wrap="none" lIns="68580" tIns="34290" rIns="68580" bIns="34290" anchor="ctr"/>
          <a:lstStyle/>
          <a:p>
            <a:pPr>
              <a:lnSpc>
                <a:spcPct val="150000"/>
              </a:lnSpc>
              <a:spcBef>
                <a:spcPts val="450"/>
              </a:spcBef>
              <a:defRPr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+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" name="AutoShape 13"/>
          <p:cNvSpPr/>
          <p:nvPr/>
        </p:nvSpPr>
        <p:spPr bwMode="auto">
          <a:xfrm>
            <a:off x="3719513" y="2362596"/>
            <a:ext cx="792480" cy="432435"/>
          </a:xfrm>
          <a:prstGeom prst="roundRect">
            <a:avLst>
              <a:gd name="adj" fmla="val 11921"/>
            </a:avLst>
          </a:prstGeom>
          <a:solidFill>
            <a:srgbClr val="0070C0"/>
          </a:solidFill>
          <a:ln w="38100">
            <a:noFill/>
            <a:round/>
          </a:ln>
        </p:spPr>
        <p:txBody>
          <a:bodyPr wrap="none" lIns="68580" tIns="0" rIns="68580" bIns="108109" anchor="ctr" anchorCtr="1"/>
          <a:lstStyle/>
          <a:p>
            <a:pPr algn="ctr">
              <a:lnSpc>
                <a:spcPct val="150000"/>
              </a:lnSpc>
              <a:spcBef>
                <a:spcPts val="675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一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Text Box 16"/>
          <p:cNvSpPr txBox="1"/>
          <p:nvPr/>
        </p:nvSpPr>
        <p:spPr bwMode="auto">
          <a:xfrm>
            <a:off x="5150168" y="2371487"/>
            <a:ext cx="3329940" cy="4146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 anchor="ctr">
            <a:spAutoFit/>
          </a:bodyPr>
          <a:lstStyle/>
          <a:p>
            <a:pPr eaLnBrk="0" hangingPunct="0">
              <a:lnSpc>
                <a:spcPts val="2700"/>
              </a:lnSpc>
              <a:spcBef>
                <a:spcPts val="450"/>
              </a:spcBef>
            </a:pPr>
            <a:r>
              <a:rPr lang="zh-CN" altLang="en-US" sz="23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项目</a:t>
            </a:r>
            <a:r>
              <a:rPr lang="zh-CN" altLang="en-US" sz="23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背景</a:t>
            </a:r>
            <a:endParaRPr lang="zh-CN" altLang="en-US" sz="23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一、项目</a:t>
            </a:r>
            <a:r>
              <a:rPr lang="zh-CN" altLang="en-US" sz="3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背景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1955" y="1386840"/>
            <a:ext cx="6667500" cy="341503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3556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在现代战争态势感知与灾害响应中，</a:t>
            </a:r>
            <a:r>
              <a: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天基观测平台以其全天候、高覆盖、高时效等优势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，已成为全球动态目标监测的重要手段。尤其是在面对高速机动目标（如军用平台、突发事件区域）时，仅依赖单一卫星或固定调度机制，往往无法满足实时响应与精密观测的需求。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3556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随着卫星制造与发射成本的大幅下降，构建具备自主调度能力的</a:t>
            </a:r>
            <a:r>
              <a: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大规模卫星星座成为可能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。然而，如何在大规模星座系统中实现高效、协同、实时的观测任务规划，依然面临诸多技术瓶颈。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15900" y="773430"/>
            <a:ext cx="8933180" cy="504190"/>
            <a:chOff x="347" y="1155"/>
            <a:chExt cx="14060" cy="794"/>
          </a:xfrm>
        </p:grpSpPr>
        <p:sp>
          <p:nvSpPr>
            <p:cNvPr id="27" name="标题 1"/>
            <p:cNvSpPr txBox="1"/>
            <p:nvPr/>
          </p:nvSpPr>
          <p:spPr>
            <a:xfrm>
              <a:off x="1777" y="1155"/>
              <a:ext cx="12630" cy="79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p>
              <a:pPr marL="0" indent="0" algn="l" eaLnBrk="1" latinLnBrk="0" hangingPunct="1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星座高效协同观测是对动态目标跟踪的必要手段</a:t>
              </a:r>
              <a:endParaRPr lang="zh-CN" altLang="en-US" sz="24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347" y="1265"/>
              <a:ext cx="1138" cy="574"/>
              <a:chOff x="347" y="1206"/>
              <a:chExt cx="1138" cy="574"/>
            </a:xfrm>
          </p:grpSpPr>
          <p:sp>
            <p:nvSpPr>
              <p:cNvPr id="29" name="标题 1"/>
              <p:cNvSpPr txBox="1"/>
              <p:nvPr/>
            </p:nvSpPr>
            <p:spPr>
              <a:xfrm>
                <a:off x="778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078E6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30" name="标题 1"/>
              <p:cNvSpPr txBox="1"/>
              <p:nvPr/>
            </p:nvSpPr>
            <p:spPr>
              <a:xfrm>
                <a:off x="1209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31" name="标题 1"/>
              <p:cNvSpPr txBox="1"/>
              <p:nvPr/>
            </p:nvSpPr>
            <p:spPr>
              <a:xfrm>
                <a:off x="347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7294880" y="1203960"/>
            <a:ext cx="3042285" cy="2936875"/>
            <a:chOff x="12427" y="2941"/>
            <a:chExt cx="6257" cy="6040"/>
          </a:xfrm>
        </p:grpSpPr>
        <p:sp>
          <p:nvSpPr>
            <p:cNvPr id="33" name="标题 1"/>
            <p:cNvSpPr txBox="1"/>
            <p:nvPr/>
          </p:nvSpPr>
          <p:spPr>
            <a:xfrm rot="4500000">
              <a:off x="14241" y="4538"/>
              <a:ext cx="2847" cy="2847"/>
            </a:xfrm>
            <a:prstGeom prst="arc">
              <a:avLst>
                <a:gd name="adj1" fmla="val 16200000"/>
                <a:gd name="adj2" fmla="val 11964395"/>
              </a:avLst>
            </a:prstGeom>
            <a:noFill/>
            <a:ln w="190500" cap="rnd">
              <a:gradFill>
                <a:gsLst>
                  <a:gs pos="13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/>
            <p:cNvSpPr txBox="1"/>
            <p:nvPr/>
          </p:nvSpPr>
          <p:spPr>
            <a:xfrm rot="6300000" flipH="1">
              <a:off x="13547" y="3845"/>
              <a:ext cx="4233" cy="4233"/>
            </a:xfrm>
            <a:prstGeom prst="arc">
              <a:avLst>
                <a:gd name="adj1" fmla="val 16200000"/>
                <a:gd name="adj2" fmla="val 11964395"/>
              </a:avLst>
            </a:prstGeom>
            <a:noFill/>
            <a:ln w="190500" cap="rnd">
              <a:gradFill>
                <a:gsLst>
                  <a:gs pos="13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5" name="标题 1"/>
            <p:cNvSpPr txBox="1"/>
            <p:nvPr/>
          </p:nvSpPr>
          <p:spPr>
            <a:xfrm rot="4500000">
              <a:off x="12644" y="2941"/>
              <a:ext cx="6040" cy="6040"/>
            </a:xfrm>
            <a:prstGeom prst="ellipse">
              <a:avLst/>
            </a:prstGeom>
            <a:noFill/>
            <a:ln w="12700" cap="sq">
              <a:gradFill>
                <a:gsLst>
                  <a:gs pos="2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6" name="标题 1"/>
            <p:cNvSpPr txBox="1"/>
            <p:nvPr/>
          </p:nvSpPr>
          <p:spPr>
            <a:xfrm>
              <a:off x="14336" y="4633"/>
              <a:ext cx="2656" cy="265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7" name="标题 1"/>
            <p:cNvSpPr txBox="1"/>
            <p:nvPr/>
          </p:nvSpPr>
          <p:spPr>
            <a:xfrm>
              <a:off x="13387" y="3496"/>
              <a:ext cx="426" cy="426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8" name="标题 1"/>
            <p:cNvSpPr txBox="1"/>
            <p:nvPr/>
          </p:nvSpPr>
          <p:spPr>
            <a:xfrm>
              <a:off x="12427" y="5748"/>
              <a:ext cx="426" cy="42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387" y="8000"/>
              <a:ext cx="426" cy="426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0" name="标题 1"/>
            <p:cNvSpPr txBox="1"/>
            <p:nvPr/>
          </p:nvSpPr>
          <p:spPr>
            <a:xfrm>
              <a:off x="15274" y="5620"/>
              <a:ext cx="780" cy="683"/>
            </a:xfrm>
            <a:custGeom>
              <a:avLst/>
              <a:gdLst>
                <a:gd name="connsiteX0" fmla="*/ 411293 w 822401"/>
                <a:gd name="connsiteY0" fmla="*/ 234366 h 720000"/>
                <a:gd name="connsiteX1" fmla="*/ 536928 w 822401"/>
                <a:gd name="connsiteY1" fmla="*/ 360000 h 720000"/>
                <a:gd name="connsiteX2" fmla="*/ 411293 w 822401"/>
                <a:gd name="connsiteY2" fmla="*/ 485635 h 720000"/>
                <a:gd name="connsiteX3" fmla="*/ 285659 w 822401"/>
                <a:gd name="connsiteY3" fmla="*/ 360000 h 720000"/>
                <a:gd name="connsiteX4" fmla="*/ 411293 w 822401"/>
                <a:gd name="connsiteY4" fmla="*/ 234366 h 720000"/>
                <a:gd name="connsiteX5" fmla="*/ 411293 w 822401"/>
                <a:gd name="connsiteY5" fmla="*/ 178938 h 720000"/>
                <a:gd name="connsiteX6" fmla="*/ 230231 w 822401"/>
                <a:gd name="connsiteY6" fmla="*/ 360000 h 720000"/>
                <a:gd name="connsiteX7" fmla="*/ 411293 w 822401"/>
                <a:gd name="connsiteY7" fmla="*/ 541063 h 720000"/>
                <a:gd name="connsiteX8" fmla="*/ 592355 w 822401"/>
                <a:gd name="connsiteY8" fmla="*/ 360000 h 720000"/>
                <a:gd name="connsiteX9" fmla="*/ 411293 w 822401"/>
                <a:gd name="connsiteY9" fmla="*/ 178938 h 720000"/>
                <a:gd name="connsiteX10" fmla="*/ 219884 w 822401"/>
                <a:gd name="connsiteY10" fmla="*/ 0 h 720000"/>
                <a:gd name="connsiteX11" fmla="*/ 602517 w 822401"/>
                <a:gd name="connsiteY11" fmla="*/ 0 h 720000"/>
                <a:gd name="connsiteX12" fmla="*/ 627275 w 822401"/>
                <a:gd name="connsiteY12" fmla="*/ 14319 h 720000"/>
                <a:gd name="connsiteX13" fmla="*/ 818591 w 822401"/>
                <a:gd name="connsiteY13" fmla="*/ 345682 h 720000"/>
                <a:gd name="connsiteX14" fmla="*/ 818591 w 822401"/>
                <a:gd name="connsiteY14" fmla="*/ 374319 h 720000"/>
                <a:gd name="connsiteX15" fmla="*/ 627367 w 822401"/>
                <a:gd name="connsiteY15" fmla="*/ 705682 h 720000"/>
                <a:gd name="connsiteX16" fmla="*/ 602609 w 822401"/>
                <a:gd name="connsiteY16" fmla="*/ 720000 h 720000"/>
                <a:gd name="connsiteX17" fmla="*/ 219977 w 822401"/>
                <a:gd name="connsiteY17" fmla="*/ 720000 h 720000"/>
                <a:gd name="connsiteX18" fmla="*/ 195219 w 822401"/>
                <a:gd name="connsiteY18" fmla="*/ 705682 h 720000"/>
                <a:gd name="connsiteX19" fmla="*/ 3811 w 822401"/>
                <a:gd name="connsiteY19" fmla="*/ 374319 h 720000"/>
                <a:gd name="connsiteX20" fmla="*/ 3811 w 822401"/>
                <a:gd name="connsiteY20" fmla="*/ 345682 h 720000"/>
                <a:gd name="connsiteX21" fmla="*/ 195127 w 822401"/>
                <a:gd name="connsiteY21" fmla="*/ 14319 h 720000"/>
                <a:gd name="connsiteX22" fmla="*/ 219884 w 822401"/>
                <a:gd name="connsiteY22" fmla="*/ 0 h 720000"/>
              </a:gdLst>
              <a:ahLst/>
              <a:cxnLst/>
              <a:rect l="l" t="t" r="r" b="b"/>
              <a:pathLst>
                <a:path w="822401" h="720000">
                  <a:moveTo>
                    <a:pt x="411293" y="234366"/>
                  </a:moveTo>
                  <a:cubicBezTo>
                    <a:pt x="480577" y="234366"/>
                    <a:pt x="536928" y="290716"/>
                    <a:pt x="536928" y="360000"/>
                  </a:cubicBezTo>
                  <a:cubicBezTo>
                    <a:pt x="536928" y="429284"/>
                    <a:pt x="480577" y="485635"/>
                    <a:pt x="411293" y="485635"/>
                  </a:cubicBezTo>
                  <a:cubicBezTo>
                    <a:pt x="342009" y="485635"/>
                    <a:pt x="285659" y="429284"/>
                    <a:pt x="285659" y="360000"/>
                  </a:cubicBezTo>
                  <a:cubicBezTo>
                    <a:pt x="285659" y="290716"/>
                    <a:pt x="342009" y="234366"/>
                    <a:pt x="411293" y="234366"/>
                  </a:cubicBezTo>
                  <a:close/>
                  <a:moveTo>
                    <a:pt x="411293" y="178938"/>
                  </a:moveTo>
                  <a:cubicBezTo>
                    <a:pt x="311432" y="178938"/>
                    <a:pt x="230231" y="260139"/>
                    <a:pt x="230231" y="360000"/>
                  </a:cubicBezTo>
                  <a:cubicBezTo>
                    <a:pt x="230231" y="459862"/>
                    <a:pt x="311432" y="541063"/>
                    <a:pt x="411293" y="541063"/>
                  </a:cubicBezTo>
                  <a:cubicBezTo>
                    <a:pt x="511154" y="541063"/>
                    <a:pt x="592355" y="459862"/>
                    <a:pt x="592355" y="360000"/>
                  </a:cubicBezTo>
                  <a:cubicBezTo>
                    <a:pt x="592355" y="260139"/>
                    <a:pt x="511154" y="178938"/>
                    <a:pt x="411293" y="178938"/>
                  </a:cubicBezTo>
                  <a:close/>
                  <a:moveTo>
                    <a:pt x="219884" y="0"/>
                  </a:moveTo>
                  <a:lnTo>
                    <a:pt x="602517" y="0"/>
                  </a:lnTo>
                  <a:cubicBezTo>
                    <a:pt x="612679" y="0"/>
                    <a:pt x="622194" y="5451"/>
                    <a:pt x="627275" y="14319"/>
                  </a:cubicBezTo>
                  <a:lnTo>
                    <a:pt x="818591" y="345682"/>
                  </a:lnTo>
                  <a:cubicBezTo>
                    <a:pt x="823672" y="354550"/>
                    <a:pt x="823672" y="365451"/>
                    <a:pt x="818591" y="374319"/>
                  </a:cubicBezTo>
                  <a:lnTo>
                    <a:pt x="627367" y="705682"/>
                  </a:lnTo>
                  <a:cubicBezTo>
                    <a:pt x="622286" y="714550"/>
                    <a:pt x="612771" y="720000"/>
                    <a:pt x="602609" y="720000"/>
                  </a:cubicBezTo>
                  <a:lnTo>
                    <a:pt x="219977" y="720000"/>
                  </a:lnTo>
                  <a:cubicBezTo>
                    <a:pt x="209815" y="720000"/>
                    <a:pt x="200300" y="714550"/>
                    <a:pt x="195219" y="705682"/>
                  </a:cubicBezTo>
                  <a:lnTo>
                    <a:pt x="3811" y="374319"/>
                  </a:lnTo>
                  <a:cubicBezTo>
                    <a:pt x="-1270" y="365543"/>
                    <a:pt x="-1270" y="354550"/>
                    <a:pt x="3811" y="345682"/>
                  </a:cubicBezTo>
                  <a:lnTo>
                    <a:pt x="195127" y="14319"/>
                  </a:lnTo>
                  <a:cubicBezTo>
                    <a:pt x="200208" y="5451"/>
                    <a:pt x="209723" y="0"/>
                    <a:pt x="219884" y="0"/>
                  </a:cubicBezTo>
                  <a:close/>
                </a:path>
              </a:pathLst>
            </a:custGeom>
            <a:solidFill>
              <a:schemeClr val="bg1"/>
            </a:solidFill>
            <a:ln w="763" cap="flat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一、项目</a:t>
            </a:r>
            <a:r>
              <a:rPr lang="zh-CN" altLang="en-US" sz="3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背景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294880" y="1203960"/>
            <a:ext cx="3042285" cy="2936875"/>
            <a:chOff x="12427" y="2941"/>
            <a:chExt cx="6257" cy="6040"/>
          </a:xfrm>
        </p:grpSpPr>
        <p:sp>
          <p:nvSpPr>
            <p:cNvPr id="4" name="标题 1"/>
            <p:cNvSpPr txBox="1"/>
            <p:nvPr/>
          </p:nvSpPr>
          <p:spPr>
            <a:xfrm rot="4500000">
              <a:off x="14241" y="4538"/>
              <a:ext cx="2847" cy="2847"/>
            </a:xfrm>
            <a:prstGeom prst="arc">
              <a:avLst>
                <a:gd name="adj1" fmla="val 16200000"/>
                <a:gd name="adj2" fmla="val 11964395"/>
              </a:avLst>
            </a:prstGeom>
            <a:noFill/>
            <a:ln w="190500" cap="rnd">
              <a:gradFill>
                <a:gsLst>
                  <a:gs pos="13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 rot="6300000" flipH="1">
              <a:off x="13547" y="3845"/>
              <a:ext cx="4233" cy="4233"/>
            </a:xfrm>
            <a:prstGeom prst="arc">
              <a:avLst>
                <a:gd name="adj1" fmla="val 16200000"/>
                <a:gd name="adj2" fmla="val 11964395"/>
              </a:avLst>
            </a:prstGeom>
            <a:noFill/>
            <a:ln w="190500" cap="rnd">
              <a:gradFill>
                <a:gsLst>
                  <a:gs pos="13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 rot="4500000">
              <a:off x="12644" y="2941"/>
              <a:ext cx="6040" cy="6040"/>
            </a:xfrm>
            <a:prstGeom prst="ellipse">
              <a:avLst/>
            </a:prstGeom>
            <a:noFill/>
            <a:ln w="12700" cap="sq">
              <a:gradFill>
                <a:gsLst>
                  <a:gs pos="2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14336" y="4633"/>
              <a:ext cx="2656" cy="265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13387" y="3496"/>
              <a:ext cx="426" cy="426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12427" y="5748"/>
              <a:ext cx="426" cy="42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3387" y="8000"/>
              <a:ext cx="426" cy="426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50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5274" y="5620"/>
              <a:ext cx="780" cy="683"/>
            </a:xfrm>
            <a:custGeom>
              <a:avLst/>
              <a:gdLst>
                <a:gd name="connsiteX0" fmla="*/ 411293 w 822401"/>
                <a:gd name="connsiteY0" fmla="*/ 234366 h 720000"/>
                <a:gd name="connsiteX1" fmla="*/ 536928 w 822401"/>
                <a:gd name="connsiteY1" fmla="*/ 360000 h 720000"/>
                <a:gd name="connsiteX2" fmla="*/ 411293 w 822401"/>
                <a:gd name="connsiteY2" fmla="*/ 485635 h 720000"/>
                <a:gd name="connsiteX3" fmla="*/ 285659 w 822401"/>
                <a:gd name="connsiteY3" fmla="*/ 360000 h 720000"/>
                <a:gd name="connsiteX4" fmla="*/ 411293 w 822401"/>
                <a:gd name="connsiteY4" fmla="*/ 234366 h 720000"/>
                <a:gd name="connsiteX5" fmla="*/ 411293 w 822401"/>
                <a:gd name="connsiteY5" fmla="*/ 178938 h 720000"/>
                <a:gd name="connsiteX6" fmla="*/ 230231 w 822401"/>
                <a:gd name="connsiteY6" fmla="*/ 360000 h 720000"/>
                <a:gd name="connsiteX7" fmla="*/ 411293 w 822401"/>
                <a:gd name="connsiteY7" fmla="*/ 541063 h 720000"/>
                <a:gd name="connsiteX8" fmla="*/ 592355 w 822401"/>
                <a:gd name="connsiteY8" fmla="*/ 360000 h 720000"/>
                <a:gd name="connsiteX9" fmla="*/ 411293 w 822401"/>
                <a:gd name="connsiteY9" fmla="*/ 178938 h 720000"/>
                <a:gd name="connsiteX10" fmla="*/ 219884 w 822401"/>
                <a:gd name="connsiteY10" fmla="*/ 0 h 720000"/>
                <a:gd name="connsiteX11" fmla="*/ 602517 w 822401"/>
                <a:gd name="connsiteY11" fmla="*/ 0 h 720000"/>
                <a:gd name="connsiteX12" fmla="*/ 627275 w 822401"/>
                <a:gd name="connsiteY12" fmla="*/ 14319 h 720000"/>
                <a:gd name="connsiteX13" fmla="*/ 818591 w 822401"/>
                <a:gd name="connsiteY13" fmla="*/ 345682 h 720000"/>
                <a:gd name="connsiteX14" fmla="*/ 818591 w 822401"/>
                <a:gd name="connsiteY14" fmla="*/ 374319 h 720000"/>
                <a:gd name="connsiteX15" fmla="*/ 627367 w 822401"/>
                <a:gd name="connsiteY15" fmla="*/ 705682 h 720000"/>
                <a:gd name="connsiteX16" fmla="*/ 602609 w 822401"/>
                <a:gd name="connsiteY16" fmla="*/ 720000 h 720000"/>
                <a:gd name="connsiteX17" fmla="*/ 219977 w 822401"/>
                <a:gd name="connsiteY17" fmla="*/ 720000 h 720000"/>
                <a:gd name="connsiteX18" fmla="*/ 195219 w 822401"/>
                <a:gd name="connsiteY18" fmla="*/ 705682 h 720000"/>
                <a:gd name="connsiteX19" fmla="*/ 3811 w 822401"/>
                <a:gd name="connsiteY19" fmla="*/ 374319 h 720000"/>
                <a:gd name="connsiteX20" fmla="*/ 3811 w 822401"/>
                <a:gd name="connsiteY20" fmla="*/ 345682 h 720000"/>
                <a:gd name="connsiteX21" fmla="*/ 195127 w 822401"/>
                <a:gd name="connsiteY21" fmla="*/ 14319 h 720000"/>
                <a:gd name="connsiteX22" fmla="*/ 219884 w 822401"/>
                <a:gd name="connsiteY22" fmla="*/ 0 h 720000"/>
              </a:gdLst>
              <a:ahLst/>
              <a:cxnLst/>
              <a:rect l="l" t="t" r="r" b="b"/>
              <a:pathLst>
                <a:path w="822401" h="720000">
                  <a:moveTo>
                    <a:pt x="411293" y="234366"/>
                  </a:moveTo>
                  <a:cubicBezTo>
                    <a:pt x="480577" y="234366"/>
                    <a:pt x="536928" y="290716"/>
                    <a:pt x="536928" y="360000"/>
                  </a:cubicBezTo>
                  <a:cubicBezTo>
                    <a:pt x="536928" y="429284"/>
                    <a:pt x="480577" y="485635"/>
                    <a:pt x="411293" y="485635"/>
                  </a:cubicBezTo>
                  <a:cubicBezTo>
                    <a:pt x="342009" y="485635"/>
                    <a:pt x="285659" y="429284"/>
                    <a:pt x="285659" y="360000"/>
                  </a:cubicBezTo>
                  <a:cubicBezTo>
                    <a:pt x="285659" y="290716"/>
                    <a:pt x="342009" y="234366"/>
                    <a:pt x="411293" y="234366"/>
                  </a:cubicBezTo>
                  <a:close/>
                  <a:moveTo>
                    <a:pt x="411293" y="178938"/>
                  </a:moveTo>
                  <a:cubicBezTo>
                    <a:pt x="311432" y="178938"/>
                    <a:pt x="230231" y="260139"/>
                    <a:pt x="230231" y="360000"/>
                  </a:cubicBezTo>
                  <a:cubicBezTo>
                    <a:pt x="230231" y="459862"/>
                    <a:pt x="311432" y="541063"/>
                    <a:pt x="411293" y="541063"/>
                  </a:cubicBezTo>
                  <a:cubicBezTo>
                    <a:pt x="511154" y="541063"/>
                    <a:pt x="592355" y="459862"/>
                    <a:pt x="592355" y="360000"/>
                  </a:cubicBezTo>
                  <a:cubicBezTo>
                    <a:pt x="592355" y="260139"/>
                    <a:pt x="511154" y="178938"/>
                    <a:pt x="411293" y="178938"/>
                  </a:cubicBezTo>
                  <a:close/>
                  <a:moveTo>
                    <a:pt x="219884" y="0"/>
                  </a:moveTo>
                  <a:lnTo>
                    <a:pt x="602517" y="0"/>
                  </a:lnTo>
                  <a:cubicBezTo>
                    <a:pt x="612679" y="0"/>
                    <a:pt x="622194" y="5451"/>
                    <a:pt x="627275" y="14319"/>
                  </a:cubicBezTo>
                  <a:lnTo>
                    <a:pt x="818591" y="345682"/>
                  </a:lnTo>
                  <a:cubicBezTo>
                    <a:pt x="823672" y="354550"/>
                    <a:pt x="823672" y="365451"/>
                    <a:pt x="818591" y="374319"/>
                  </a:cubicBezTo>
                  <a:lnTo>
                    <a:pt x="627367" y="705682"/>
                  </a:lnTo>
                  <a:cubicBezTo>
                    <a:pt x="622286" y="714550"/>
                    <a:pt x="612771" y="720000"/>
                    <a:pt x="602609" y="720000"/>
                  </a:cubicBezTo>
                  <a:lnTo>
                    <a:pt x="219977" y="720000"/>
                  </a:lnTo>
                  <a:cubicBezTo>
                    <a:pt x="209815" y="720000"/>
                    <a:pt x="200300" y="714550"/>
                    <a:pt x="195219" y="705682"/>
                  </a:cubicBezTo>
                  <a:lnTo>
                    <a:pt x="3811" y="374319"/>
                  </a:lnTo>
                  <a:cubicBezTo>
                    <a:pt x="-1270" y="365543"/>
                    <a:pt x="-1270" y="354550"/>
                    <a:pt x="3811" y="345682"/>
                  </a:cubicBezTo>
                  <a:lnTo>
                    <a:pt x="195127" y="14319"/>
                  </a:lnTo>
                  <a:cubicBezTo>
                    <a:pt x="200208" y="5451"/>
                    <a:pt x="209723" y="0"/>
                    <a:pt x="219884" y="0"/>
                  </a:cubicBezTo>
                  <a:close/>
                </a:path>
              </a:pathLst>
            </a:custGeom>
            <a:solidFill>
              <a:schemeClr val="bg1"/>
            </a:solidFill>
            <a:ln w="763" cap="flat">
              <a:noFill/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15900" y="773430"/>
            <a:ext cx="8933180" cy="504190"/>
            <a:chOff x="347" y="1155"/>
            <a:chExt cx="14060" cy="794"/>
          </a:xfrm>
        </p:grpSpPr>
        <p:sp>
          <p:nvSpPr>
            <p:cNvPr id="20" name="标题 1"/>
            <p:cNvSpPr txBox="1"/>
            <p:nvPr/>
          </p:nvSpPr>
          <p:spPr>
            <a:xfrm>
              <a:off x="1777" y="1155"/>
              <a:ext cx="12630" cy="79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p>
              <a:pPr marL="0" indent="0" algn="l" eaLnBrk="1" latinLnBrk="0" hangingPunct="1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星座动态任务调度是发挥</a:t>
              </a:r>
              <a:r>
                <a:rPr lang="zh-CN" altLang="en-US" sz="2400" b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大规模</a:t>
              </a: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星座协同效能的关键</a:t>
              </a:r>
              <a:endParaRPr lang="zh-CN" altLang="en-US" sz="24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47" y="1265"/>
              <a:ext cx="1138" cy="574"/>
              <a:chOff x="347" y="1206"/>
              <a:chExt cx="1138" cy="574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778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078E6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209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3" name="标题 1"/>
              <p:cNvSpPr txBox="1"/>
              <p:nvPr/>
            </p:nvSpPr>
            <p:spPr>
              <a:xfrm>
                <a:off x="347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  <p:sp>
        <p:nvSpPr>
          <p:cNvPr id="51" name="标题 1"/>
          <p:cNvSpPr txBox="1"/>
          <p:nvPr/>
        </p:nvSpPr>
        <p:spPr>
          <a:xfrm>
            <a:off x="391795" y="1600835"/>
            <a:ext cx="6174105" cy="475615"/>
          </a:xfrm>
          <a:prstGeom prst="roundRect">
            <a:avLst>
              <a:gd name="adj" fmla="val 50000"/>
            </a:avLst>
          </a:prstGeom>
          <a:solidFill>
            <a:srgbClr val="0078E6">
              <a:lumMod val="20000"/>
              <a:lumOff val="80000"/>
            </a:srgbClr>
          </a:solidFill>
          <a:ln w="12700" cap="sq">
            <a:solidFill>
              <a:srgbClr val="0078E6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标题 1"/>
          <p:cNvSpPr txBox="1"/>
          <p:nvPr/>
        </p:nvSpPr>
        <p:spPr>
          <a:xfrm>
            <a:off x="392100" y="1600606"/>
            <a:ext cx="831566" cy="47560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8E6"/>
              </a:gs>
              <a:gs pos="100000">
                <a:srgbClr val="0078E6">
                  <a:lumMod val="60000"/>
                  <a:lumOff val="40000"/>
                </a:srgbClr>
              </a:gs>
            </a:gsLst>
            <a:lin ang="0" scaled="0"/>
          </a:gradFill>
          <a:ln w="19050" cap="sq">
            <a:noFill/>
            <a:miter/>
          </a:ln>
          <a:effectLst>
            <a:outerShdw blurRad="127000" algn="ctr" rotWithShape="0">
              <a:srgbClr val="0078E6">
                <a:alpha val="3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标题 1"/>
          <p:cNvSpPr txBox="1"/>
          <p:nvPr/>
        </p:nvSpPr>
        <p:spPr>
          <a:xfrm rot="18900000">
            <a:off x="631825" y="1657985"/>
            <a:ext cx="282575" cy="266065"/>
          </a:xfrm>
          <a:prstGeom prst="corner">
            <a:avLst/>
          </a:prstGeom>
          <a:solidFill>
            <a:srgbClr val="FFFFFF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标题 1"/>
          <p:cNvSpPr txBox="1"/>
          <p:nvPr/>
        </p:nvSpPr>
        <p:spPr>
          <a:xfrm>
            <a:off x="1427480" y="1681480"/>
            <a:ext cx="4879975" cy="3035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目标的高动态性与卫星资源的非线性耦合关系</a:t>
            </a: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标题 1"/>
          <p:cNvSpPr txBox="1"/>
          <p:nvPr/>
        </p:nvSpPr>
        <p:spPr>
          <a:xfrm>
            <a:off x="391795" y="2399665"/>
            <a:ext cx="6174105" cy="475615"/>
          </a:xfrm>
          <a:prstGeom prst="roundRect">
            <a:avLst>
              <a:gd name="adj" fmla="val 50000"/>
            </a:avLst>
          </a:prstGeom>
          <a:solidFill>
            <a:srgbClr val="0078E6">
              <a:lumMod val="20000"/>
              <a:lumOff val="80000"/>
            </a:srgbClr>
          </a:solidFill>
          <a:ln w="12700" cap="sq">
            <a:solidFill>
              <a:srgbClr val="0078E6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标题 1"/>
          <p:cNvSpPr txBox="1"/>
          <p:nvPr/>
        </p:nvSpPr>
        <p:spPr>
          <a:xfrm>
            <a:off x="392100" y="2399436"/>
            <a:ext cx="831566" cy="47560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8E6"/>
              </a:gs>
              <a:gs pos="100000">
                <a:srgbClr val="0078E6">
                  <a:lumMod val="60000"/>
                  <a:lumOff val="40000"/>
                </a:srgbClr>
              </a:gs>
            </a:gsLst>
            <a:lin ang="0" scaled="0"/>
          </a:gradFill>
          <a:ln w="19050" cap="sq">
            <a:noFill/>
            <a:miter/>
          </a:ln>
          <a:effectLst>
            <a:outerShdw blurRad="127000" algn="ctr" rotWithShape="0">
              <a:srgbClr val="0078E6">
                <a:alpha val="30000"/>
              </a:srgb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标题 1"/>
          <p:cNvSpPr txBox="1"/>
          <p:nvPr/>
        </p:nvSpPr>
        <p:spPr>
          <a:xfrm rot="18900000">
            <a:off x="631825" y="2456815"/>
            <a:ext cx="282575" cy="266065"/>
          </a:xfrm>
          <a:prstGeom prst="corner">
            <a:avLst/>
          </a:prstGeom>
          <a:solidFill>
            <a:srgbClr val="FFFFFF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标题 1"/>
          <p:cNvSpPr txBox="1"/>
          <p:nvPr/>
        </p:nvSpPr>
        <p:spPr>
          <a:xfrm>
            <a:off x="1427480" y="2480310"/>
            <a:ext cx="4879975" cy="3035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30000"/>
              </a:lnSpc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大规模星座全局连通性差，难以全局实时响应</a:t>
            </a: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标题 1"/>
          <p:cNvSpPr txBox="1"/>
          <p:nvPr/>
        </p:nvSpPr>
        <p:spPr>
          <a:xfrm>
            <a:off x="391795" y="3277235"/>
            <a:ext cx="6174105" cy="475615"/>
          </a:xfrm>
          <a:prstGeom prst="roundRect">
            <a:avLst>
              <a:gd name="adj" fmla="val 50000"/>
            </a:avLst>
          </a:prstGeom>
          <a:solidFill>
            <a:srgbClr val="0078E6">
              <a:lumMod val="20000"/>
              <a:lumOff val="80000"/>
            </a:srgbClr>
          </a:solidFill>
          <a:ln w="12700" cap="sq">
            <a:solidFill>
              <a:srgbClr val="0078E6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标题 1"/>
          <p:cNvSpPr txBox="1"/>
          <p:nvPr/>
        </p:nvSpPr>
        <p:spPr>
          <a:xfrm>
            <a:off x="392100" y="3277006"/>
            <a:ext cx="831566" cy="47560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8E6"/>
              </a:gs>
              <a:gs pos="100000">
                <a:srgbClr val="0078E6">
                  <a:lumMod val="60000"/>
                  <a:lumOff val="40000"/>
                </a:srgbClr>
              </a:gs>
            </a:gsLst>
            <a:lin ang="0" scaled="0"/>
          </a:gradFill>
          <a:ln w="19050" cap="sq">
            <a:noFill/>
            <a:miter/>
          </a:ln>
          <a:effectLst>
            <a:outerShdw blurRad="127000" algn="ctr" rotWithShape="0">
              <a:srgbClr val="0078E6">
                <a:alpha val="3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标题 1"/>
          <p:cNvSpPr txBox="1"/>
          <p:nvPr/>
        </p:nvSpPr>
        <p:spPr>
          <a:xfrm rot="18900000">
            <a:off x="631825" y="3334385"/>
            <a:ext cx="282575" cy="266065"/>
          </a:xfrm>
          <a:prstGeom prst="corner">
            <a:avLst/>
          </a:prstGeom>
          <a:solidFill>
            <a:srgbClr val="FFFFFF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标题 1"/>
          <p:cNvSpPr txBox="1"/>
          <p:nvPr/>
        </p:nvSpPr>
        <p:spPr>
          <a:xfrm>
            <a:off x="1427480" y="3357880"/>
            <a:ext cx="4879975" cy="3035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传统的静态任务规划机制面临结构性瓶颈</a:t>
            </a:r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标题 1"/>
          <p:cNvSpPr txBox="1"/>
          <p:nvPr/>
        </p:nvSpPr>
        <p:spPr>
          <a:xfrm rot="10800000" flipV="1">
            <a:off x="391795" y="4235450"/>
            <a:ext cx="8051800" cy="780415"/>
          </a:xfrm>
          <a:prstGeom prst="round2DiagRect">
            <a:avLst>
              <a:gd name="adj1" fmla="val 0"/>
              <a:gd name="adj2" fmla="val 50000"/>
            </a:avLst>
          </a:prstGeom>
          <a:solidFill>
            <a:srgbClr val="C33F1B">
              <a:alpha val="86000"/>
            </a:srgbClr>
          </a:solidFill>
        </p:spPr>
        <p:style>
          <a:lnRef idx="0">
            <a:srgbClr val="FFFFFF"/>
          </a:lnRef>
          <a:fillRef idx="2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wrap="square" lIns="0" tIns="0" rIns="0" bIns="0" rtlCol="0" anchor="ctr"/>
          <a:p>
            <a:pPr algn="ctr">
              <a:lnSpc>
                <a:spcPct val="110000"/>
              </a:lnSpc>
            </a:pPr>
            <a:r>
              <a:rPr kumimoji="1" lang="zh-CN" altLang="en-US" sz="20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erif SC Regular" panose="02020900000000000000" charset="-122"/>
                <a:sym typeface="+mn-ea"/>
              </a:rPr>
              <a:t>探索基于人工智能的天基观测资源动态分簇调度，</a:t>
            </a:r>
            <a:endParaRPr kumimoji="1" lang="zh-CN" altLang="en-US" sz="2000" b="1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erif SC Regular" panose="02020900000000000000" charset="-122"/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kumimoji="1" lang="zh-CN" altLang="en-US" sz="20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erif SC Regular" panose="02020900000000000000" charset="-122"/>
                <a:sym typeface="+mn-ea"/>
              </a:rPr>
              <a:t>将大规模星座全局联通问题降维到局域星簇任务规划问题</a:t>
            </a:r>
            <a:endParaRPr kumimoji="1" lang="zh-CN" altLang="en-US" sz="2000" b="1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erif SC Regular" panose="02020900000000000000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6"/>
          <p:cNvGrpSpPr/>
          <p:nvPr/>
        </p:nvGrpSpPr>
        <p:grpSpPr bwMode="auto">
          <a:xfrm>
            <a:off x="613173" y="2071688"/>
            <a:ext cx="2530078" cy="1398985"/>
            <a:chOff x="2639671" y="2677145"/>
            <a:chExt cx="3396613" cy="1503709"/>
          </a:xfrm>
        </p:grpSpPr>
        <p:sp>
          <p:nvSpPr>
            <p:cNvPr id="97296" name="标题 1"/>
            <p:cNvSpPr txBox="1"/>
            <p:nvPr/>
          </p:nvSpPr>
          <p:spPr bwMode="auto">
            <a:xfrm>
              <a:off x="2845865" y="2680985"/>
              <a:ext cx="3190419" cy="149986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anchor="ctr"/>
            <a:lstStyle/>
            <a:p>
              <a:pPr algn="ctr">
                <a:lnSpc>
                  <a:spcPct val="90000"/>
                </a:lnSpc>
              </a:pPr>
              <a:r>
                <a:rPr lang="zh-CN" altLang="en-US" sz="4000" b="1" dirty="0">
                  <a:solidFill>
                    <a:srgbClr val="0070C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目  录</a:t>
              </a:r>
              <a:endParaRPr lang="en-US" altLang="zh-CN" sz="4000" b="1" dirty="0">
                <a:solidFill>
                  <a:srgbClr val="0070C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algn="ctr">
                <a:lnSpc>
                  <a:spcPct val="90000"/>
                </a:lnSpc>
              </a:pPr>
              <a:r>
                <a:rPr lang="en-US" altLang="zh-CN" sz="2000" dirty="0">
                  <a:solidFill>
                    <a:srgbClr val="808080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CONTENTS</a:t>
              </a:r>
              <a:endParaRPr lang="zh-CN" altLang="en-US" sz="2000" dirty="0">
                <a:solidFill>
                  <a:srgbClr val="80808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7297" name="弧形 43"/>
            <p:cNvSpPr/>
            <p:nvPr/>
          </p:nvSpPr>
          <p:spPr bwMode="auto">
            <a:xfrm>
              <a:off x="2639671" y="2677145"/>
              <a:ext cx="1740664" cy="1377013"/>
            </a:xfrm>
            <a:custGeom>
              <a:avLst/>
              <a:gdLst>
                <a:gd name="T0" fmla="*/ 1306947 w 1740664"/>
                <a:gd name="T1" fmla="*/ 1284107 h 1377013"/>
                <a:gd name="T2" fmla="*/ 870332 w 1740664"/>
                <a:gd name="T3" fmla="*/ 1377013 h 1377013"/>
                <a:gd name="T4" fmla="*/ 0 w 1740664"/>
                <a:gd name="T5" fmla="*/ 688507 h 1377013"/>
                <a:gd name="T6" fmla="*/ 870332 w 1740664"/>
                <a:gd name="T7" fmla="*/ 1 h 1377013"/>
                <a:gd name="T8" fmla="*/ 1412377 w 1740664"/>
                <a:gd name="T9" fmla="*/ 149801 h 1377013"/>
                <a:gd name="T10" fmla="*/ 870332 w 1740664"/>
                <a:gd name="T11" fmla="*/ 688506 h 1377013"/>
                <a:gd name="T12" fmla="*/ 1306947 w 1740664"/>
                <a:gd name="T13" fmla="*/ 1284107 h 1377013"/>
                <a:gd name="T14" fmla="*/ 870332 w 1740664"/>
                <a:gd name="T15" fmla="*/ 1377013 h 1377013"/>
                <a:gd name="T16" fmla="*/ 0 w 1740664"/>
                <a:gd name="T17" fmla="*/ 688507 h 1377013"/>
                <a:gd name="T18" fmla="*/ 870332 w 1740664"/>
                <a:gd name="T19" fmla="*/ 1 h 1377013"/>
                <a:gd name="T20" fmla="*/ 1412377 w 1740664"/>
                <a:gd name="T21" fmla="*/ 149801 h 13770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40664"/>
                <a:gd name="T34" fmla="*/ 0 h 1377013"/>
                <a:gd name="T35" fmla="*/ 1740664 w 1740664"/>
                <a:gd name="T36" fmla="*/ 1377013 h 13770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40664" h="1377013" stroke="0">
                  <a:moveTo>
                    <a:pt x="1306947" y="1284107"/>
                  </a:moveTo>
                  <a:cubicBezTo>
                    <a:pt x="1178687" y="1343213"/>
                    <a:pt x="1029499" y="1377013"/>
                    <a:pt x="870332" y="1377013"/>
                  </a:cubicBezTo>
                  <a:cubicBezTo>
                    <a:pt x="389661" y="1377013"/>
                    <a:pt x="0" y="1068758"/>
                    <a:pt x="0" y="688507"/>
                  </a:cubicBezTo>
                  <a:cubicBezTo>
                    <a:pt x="0" y="308256"/>
                    <a:pt x="389661" y="1"/>
                    <a:pt x="870332" y="1"/>
                  </a:cubicBezTo>
                  <a:cubicBezTo>
                    <a:pt x="1075278" y="1"/>
                    <a:pt x="1263678" y="56040"/>
                    <a:pt x="1412377" y="149801"/>
                  </a:cubicBezTo>
                  <a:lnTo>
                    <a:pt x="870332" y="688506"/>
                  </a:lnTo>
                  <a:close/>
                </a:path>
                <a:path w="1740664" h="1377013" fill="none">
                  <a:moveTo>
                    <a:pt x="1306947" y="1284107"/>
                  </a:moveTo>
                  <a:cubicBezTo>
                    <a:pt x="1178687" y="1343213"/>
                    <a:pt x="1029499" y="1377013"/>
                    <a:pt x="870332" y="1377013"/>
                  </a:cubicBezTo>
                  <a:cubicBezTo>
                    <a:pt x="389661" y="1377013"/>
                    <a:pt x="0" y="1068758"/>
                    <a:pt x="0" y="688507"/>
                  </a:cubicBezTo>
                  <a:cubicBezTo>
                    <a:pt x="0" y="308256"/>
                    <a:pt x="389661" y="1"/>
                    <a:pt x="870332" y="1"/>
                  </a:cubicBezTo>
                  <a:cubicBezTo>
                    <a:pt x="1075278" y="1"/>
                    <a:pt x="1263678" y="56040"/>
                    <a:pt x="1412377" y="149801"/>
                  </a:cubicBezTo>
                </a:path>
              </a:pathLst>
            </a:custGeom>
            <a:noFill/>
            <a:ln w="38100">
              <a:solidFill>
                <a:srgbClr val="9DC3E6"/>
              </a:solidFill>
              <a:miter lim="800000"/>
            </a:ln>
          </p:spPr>
          <p:txBody>
            <a:bodyPr/>
            <a:lstStyle/>
            <a:p>
              <a:endParaRPr lang="zh-CN" altLang="en-US">
                <a:cs typeface="Calibri" panose="020F0502020204030204" pitchFamily="34" charset="0"/>
              </a:endParaRPr>
            </a:p>
          </p:txBody>
        </p:sp>
      </p:grpSp>
      <p:cxnSp>
        <p:nvCxnSpPr>
          <p:cNvPr id="97283" name="直接连接符 45"/>
          <p:cNvCxnSpPr>
            <a:cxnSpLocks noChangeShapeType="1"/>
          </p:cNvCxnSpPr>
          <p:nvPr/>
        </p:nvCxnSpPr>
        <p:spPr bwMode="auto">
          <a:xfrm>
            <a:off x="2998470" y="436007"/>
            <a:ext cx="0" cy="4319588"/>
          </a:xfrm>
          <a:prstGeom prst="line">
            <a:avLst/>
          </a:prstGeom>
          <a:noFill/>
          <a:ln w="19050">
            <a:solidFill>
              <a:srgbClr val="5B9BD5"/>
            </a:solidFill>
            <a:prstDash val="dashDot"/>
            <a:miter lim="800000"/>
          </a:ln>
        </p:spPr>
      </p:cxnSp>
      <p:sp>
        <p:nvSpPr>
          <p:cNvPr id="5" name="AutoShape 11"/>
          <p:cNvSpPr/>
          <p:nvPr/>
        </p:nvSpPr>
        <p:spPr bwMode="auto">
          <a:xfrm>
            <a:off x="3619977" y="2299357"/>
            <a:ext cx="4860131" cy="526256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/>
              </a:gs>
              <a:gs pos="50000">
                <a:srgbClr val="F2F2F2"/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</a:ln>
          <a:effectLst>
            <a:outerShdw dist="135001" dir="2928847" algn="ctr" rotWithShape="0">
              <a:srgbClr val="000000">
                <a:alpha val="50000"/>
              </a:srgbClr>
            </a:outerShdw>
          </a:effectLst>
        </p:spPr>
        <p:txBody>
          <a:bodyPr wrap="none" lIns="68580" tIns="34290" rIns="68580" bIns="34290" anchor="ctr"/>
          <a:lstStyle/>
          <a:p>
            <a:pPr>
              <a:lnSpc>
                <a:spcPct val="150000"/>
              </a:lnSpc>
              <a:spcBef>
                <a:spcPts val="450"/>
              </a:spcBef>
              <a:defRPr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+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" name="AutoShape 13"/>
          <p:cNvSpPr/>
          <p:nvPr/>
        </p:nvSpPr>
        <p:spPr bwMode="auto">
          <a:xfrm>
            <a:off x="3719513" y="2362596"/>
            <a:ext cx="792480" cy="432435"/>
          </a:xfrm>
          <a:prstGeom prst="roundRect">
            <a:avLst>
              <a:gd name="adj" fmla="val 11921"/>
            </a:avLst>
          </a:prstGeom>
          <a:solidFill>
            <a:srgbClr val="0070C0"/>
          </a:solidFill>
          <a:ln w="38100">
            <a:noFill/>
            <a:round/>
          </a:ln>
        </p:spPr>
        <p:txBody>
          <a:bodyPr wrap="none" lIns="68580" tIns="0" rIns="68580" bIns="108109" anchor="ctr" anchorCtr="1"/>
          <a:lstStyle/>
          <a:p>
            <a:pPr algn="ctr">
              <a:lnSpc>
                <a:spcPct val="150000"/>
              </a:lnSpc>
              <a:spcBef>
                <a:spcPts val="675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二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Text Box 16"/>
          <p:cNvSpPr txBox="1"/>
          <p:nvPr/>
        </p:nvSpPr>
        <p:spPr bwMode="auto">
          <a:xfrm>
            <a:off x="5088573" y="2371487"/>
            <a:ext cx="3329940" cy="4146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 anchor="ctr">
            <a:spAutoFit/>
          </a:bodyPr>
          <a:lstStyle/>
          <a:p>
            <a:pPr eaLnBrk="0" hangingPunct="0">
              <a:lnSpc>
                <a:spcPts val="2700"/>
              </a:lnSpc>
              <a:spcBef>
                <a:spcPts val="450"/>
              </a:spcBef>
            </a:pPr>
            <a:r>
              <a:rPr lang="zh-CN" altLang="en-US" sz="2300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研究目标与研究内容</a:t>
            </a:r>
            <a:endParaRPr lang="zh-CN" altLang="en-US" sz="2300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二、研究目标与研究内容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15900" y="773430"/>
            <a:ext cx="8933180" cy="504190"/>
            <a:chOff x="347" y="1155"/>
            <a:chExt cx="14060" cy="794"/>
          </a:xfrm>
        </p:grpSpPr>
        <p:sp>
          <p:nvSpPr>
            <p:cNvPr id="20" name="标题 1"/>
            <p:cNvSpPr txBox="1"/>
            <p:nvPr/>
          </p:nvSpPr>
          <p:spPr>
            <a:xfrm>
              <a:off x="1777" y="1155"/>
              <a:ext cx="12630" cy="79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p>
              <a:pPr marL="0" indent="0" algn="l" eaLnBrk="1" latinLnBrk="0" hangingPunct="1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研究星座动态分簇模型，为星座任务规划提供态势输入</a:t>
              </a:r>
              <a:endParaRPr lang="zh-CN" altLang="en-US" sz="24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47" y="1265"/>
              <a:ext cx="1138" cy="574"/>
              <a:chOff x="347" y="1206"/>
              <a:chExt cx="1138" cy="574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778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078E6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209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3" name="标题 1"/>
              <p:cNvSpPr txBox="1"/>
              <p:nvPr/>
            </p:nvSpPr>
            <p:spPr>
              <a:xfrm>
                <a:off x="347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  <p:pic>
        <p:nvPicPr>
          <p:cNvPr id="121296433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4585" y="1407795"/>
            <a:ext cx="5769610" cy="37064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5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>
              <a:lnSpc>
                <a:spcPct val="125000"/>
              </a:lnSpc>
              <a:defRPr/>
            </a:pPr>
            <a:r>
              <a:rPr lang="en-US" altLang="zh-CN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二、研究目标与研究内容</a:t>
            </a:r>
            <a:endParaRPr lang="zh-CN" altLang="en-US" sz="3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Rectangle 2"/>
          <p:cNvSpPr/>
          <p:nvPr/>
        </p:nvSpPr>
        <p:spPr bwMode="auto">
          <a:xfrm>
            <a:off x="816" y="-150037"/>
            <a:ext cx="46217" cy="3000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22853" tIns="11426" rIns="22853" bIns="11426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Rectangle 8"/>
          <p:cNvSpPr/>
          <p:nvPr/>
        </p:nvSpPr>
        <p:spPr bwMode="auto">
          <a:xfrm>
            <a:off x="6767" y="-18251"/>
            <a:ext cx="9142369" cy="66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45712" rIns="91425" bIns="45712" anchor="ctr"/>
          <a:lstStyle/>
          <a:p>
            <a:pPr algn="ctr">
              <a:lnSpc>
                <a:spcPct val="125000"/>
              </a:lnSpc>
              <a:defRPr/>
            </a:pPr>
            <a:endParaRPr lang="zh-CN" altLang="en-US" sz="3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15900" y="773430"/>
            <a:ext cx="8933180" cy="504190"/>
            <a:chOff x="347" y="1155"/>
            <a:chExt cx="14060" cy="794"/>
          </a:xfrm>
        </p:grpSpPr>
        <p:sp>
          <p:nvSpPr>
            <p:cNvPr id="20" name="标题 1"/>
            <p:cNvSpPr txBox="1"/>
            <p:nvPr/>
          </p:nvSpPr>
          <p:spPr>
            <a:xfrm>
              <a:off x="1777" y="1155"/>
              <a:ext cx="12630" cy="79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p>
              <a:pPr marL="0" indent="0" algn="l" eaLnBrk="1" latinLnBrk="0" hangingPunct="1">
                <a:lnSpc>
                  <a:spcPct val="100000"/>
                </a:lnSpc>
                <a:buClrTx/>
                <a:buSzTx/>
                <a:buFontTx/>
                <a:defRPr/>
              </a:pPr>
              <a:r>
                <a:rPr lang="zh-CN" altLang="en-US" sz="2400" b="1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研究星座动态分簇模型，为星座任务规划提供态势输入</a:t>
              </a:r>
              <a:endParaRPr lang="zh-CN" altLang="en-US" sz="2400" b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347" y="1265"/>
              <a:ext cx="1138" cy="574"/>
              <a:chOff x="347" y="1206"/>
              <a:chExt cx="1138" cy="574"/>
            </a:xfrm>
          </p:grpSpPr>
          <p:sp>
            <p:nvSpPr>
              <p:cNvPr id="21" name="标题 1"/>
              <p:cNvSpPr txBox="1"/>
              <p:nvPr/>
            </p:nvSpPr>
            <p:spPr>
              <a:xfrm>
                <a:off x="778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078E6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1209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  <p:sp>
            <p:nvSpPr>
              <p:cNvPr id="23" name="标题 1"/>
              <p:cNvSpPr txBox="1"/>
              <p:nvPr/>
            </p:nvSpPr>
            <p:spPr>
              <a:xfrm>
                <a:off x="347" y="1206"/>
                <a:ext cx="277" cy="575"/>
              </a:xfrm>
              <a:custGeom>
                <a:avLst/>
                <a:gdLst>
                  <a:gd name="connsiteX0" fmla="*/ 0 w 311389"/>
                  <a:gd name="connsiteY0" fmla="*/ 0 h 645620"/>
                  <a:gd name="connsiteX1" fmla="*/ 52615 w 311389"/>
                  <a:gd name="connsiteY1" fmla="*/ 5304 h 645620"/>
                  <a:gd name="connsiteX2" fmla="*/ 311389 w 311389"/>
                  <a:gd name="connsiteY2" fmla="*/ 322810 h 645620"/>
                  <a:gd name="connsiteX3" fmla="*/ 52615 w 311389"/>
                  <a:gd name="connsiteY3" fmla="*/ 640316 h 645620"/>
                  <a:gd name="connsiteX4" fmla="*/ 0 w 311389"/>
                  <a:gd name="connsiteY4" fmla="*/ 645620 h 645620"/>
                </a:gdLst>
                <a:ahLst/>
                <a:cxnLst/>
                <a:rect l="l" t="t" r="r" b="b"/>
                <a:pathLst>
                  <a:path w="311389" h="645620">
                    <a:moveTo>
                      <a:pt x="0" y="0"/>
                    </a:moveTo>
                    <a:lnTo>
                      <a:pt x="52615" y="5304"/>
                    </a:lnTo>
                    <a:cubicBezTo>
                      <a:pt x="200297" y="35525"/>
                      <a:pt x="311389" y="166194"/>
                      <a:pt x="311389" y="322810"/>
                    </a:cubicBezTo>
                    <a:cubicBezTo>
                      <a:pt x="311389" y="479426"/>
                      <a:pt x="200297" y="610096"/>
                      <a:pt x="52615" y="640316"/>
                    </a:cubicBezTo>
                    <a:lnTo>
                      <a:pt x="0" y="645620"/>
                    </a:lnTo>
                    <a:close/>
                  </a:path>
                </a:pathLst>
              </a:custGeom>
              <a:solidFill>
                <a:srgbClr val="0F9ED5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p>
                <a:pPr algn="ctr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391795" y="1408430"/>
            <a:ext cx="8298180" cy="29997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355600" algn="just" defTabSz="266700">
              <a:lnSpc>
                <a:spcPct val="150000"/>
              </a:lnSpc>
              <a:buClrTx/>
              <a:buSzTx/>
              <a:buFontTx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聚焦卫星星座的动态分簇管理、资源高效利用等核心需求，</a:t>
            </a:r>
            <a:r>
              <a: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开展基于仿真数据预处理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数据蒸馏技术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动态分簇大模型微调技术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的研究。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355600" algn="just" defTabSz="266700">
              <a:lnSpc>
                <a:spcPct val="150000"/>
              </a:lnSpc>
              <a:buClrTx/>
              <a:buSzTx/>
              <a:buFontTx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突破高维度多时相仿真数据生成、大模型在星座动态任务规划中的微调学习等关键技术，</a:t>
            </a:r>
            <a:r>
              <a: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构建适用于卫星星座智能管理的垂直领域训练数据集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星座动态分簇大模型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。完成高动态目标观测场景下的系统验证，形成具有高响应能力和鲁棒性的卫星星座智能管理系统，具备实时、协同、高效的动态目标观测能力，</a:t>
            </a:r>
            <a:r>
              <a: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为后续天基多智能体协同任务规划提供态势输入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TABLE_ENDDRAG_ORIGIN_RECT" val="674*200"/>
  <p:tag name="TABLE_ENDDRAG_RECT" val="17*185*674*20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自定义设计方案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06AB5"/>
      </a:accent1>
      <a:accent2>
        <a:srgbClr val="31A8E1"/>
      </a:accent2>
      <a:accent3>
        <a:srgbClr val="006AB5"/>
      </a:accent3>
      <a:accent4>
        <a:srgbClr val="31A8E1"/>
      </a:accent4>
      <a:accent5>
        <a:srgbClr val="006AB5"/>
      </a:accent5>
      <a:accent6>
        <a:srgbClr val="31A8E1"/>
      </a:accent6>
      <a:hlink>
        <a:srgbClr val="006AB5"/>
      </a:hlink>
      <a:folHlink>
        <a:srgbClr val="31A8E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自定义设计方案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06AB5"/>
      </a:accent1>
      <a:accent2>
        <a:srgbClr val="31A8E1"/>
      </a:accent2>
      <a:accent3>
        <a:srgbClr val="006AB5"/>
      </a:accent3>
      <a:accent4>
        <a:srgbClr val="31A8E1"/>
      </a:accent4>
      <a:accent5>
        <a:srgbClr val="006AB5"/>
      </a:accent5>
      <a:accent6>
        <a:srgbClr val="31A8E1"/>
      </a:accent6>
      <a:hlink>
        <a:srgbClr val="006AB5"/>
      </a:hlink>
      <a:folHlink>
        <a:srgbClr val="31A8E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自定义设计方案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06AB5"/>
      </a:accent1>
      <a:accent2>
        <a:srgbClr val="31A8E1"/>
      </a:accent2>
      <a:accent3>
        <a:srgbClr val="006AB5"/>
      </a:accent3>
      <a:accent4>
        <a:srgbClr val="31A8E1"/>
      </a:accent4>
      <a:accent5>
        <a:srgbClr val="006AB5"/>
      </a:accent5>
      <a:accent6>
        <a:srgbClr val="31A8E1"/>
      </a:accent6>
      <a:hlink>
        <a:srgbClr val="006AB5"/>
      </a:hlink>
      <a:folHlink>
        <a:srgbClr val="31A8E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自定义设计方案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06AB5"/>
      </a:accent1>
      <a:accent2>
        <a:srgbClr val="31A8E1"/>
      </a:accent2>
      <a:accent3>
        <a:srgbClr val="006AB5"/>
      </a:accent3>
      <a:accent4>
        <a:srgbClr val="31A8E1"/>
      </a:accent4>
      <a:accent5>
        <a:srgbClr val="006AB5"/>
      </a:accent5>
      <a:accent6>
        <a:srgbClr val="31A8E1"/>
      </a:accent6>
      <a:hlink>
        <a:srgbClr val="006AB5"/>
      </a:hlink>
      <a:folHlink>
        <a:srgbClr val="31A8E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5035</Words>
  <Application>WPS 演示</Application>
  <PresentationFormat>全屏显示(16:9)</PresentationFormat>
  <Paragraphs>508</Paragraphs>
  <Slides>35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35</vt:i4>
      </vt:variant>
    </vt:vector>
  </HeadingPairs>
  <TitlesOfParts>
    <vt:vector size="66" baseType="lpstr">
      <vt:lpstr>Arial</vt:lpstr>
      <vt:lpstr>宋体</vt:lpstr>
      <vt:lpstr>Wingdings</vt:lpstr>
      <vt:lpstr>Calibri</vt:lpstr>
      <vt:lpstr>Calibri Light</vt:lpstr>
      <vt:lpstr>等线</vt:lpstr>
      <vt:lpstr>微软雅黑</vt:lpstr>
      <vt:lpstr>Wide Latin</vt:lpstr>
      <vt:lpstr>Segoe Print</vt:lpstr>
      <vt:lpstr>Times New Roman</vt:lpstr>
      <vt:lpstr>黑体</vt:lpstr>
      <vt:lpstr>Arial Unicode MS</vt:lpstr>
      <vt:lpstr>Arial Unicode MS</vt:lpstr>
      <vt:lpstr>仿宋</vt:lpstr>
      <vt:lpstr>Source Han Sans CN Bold Bold</vt:lpstr>
      <vt:lpstr>OPPOSans H</vt:lpstr>
      <vt:lpstr>Source Han Sans CN Normal</vt:lpstr>
      <vt:lpstr>Source Han Serif SC Bold</vt:lpstr>
      <vt:lpstr>Source Han Serif SC Regular</vt:lpstr>
      <vt:lpstr>Times New Roman</vt:lpstr>
      <vt:lpstr>Consolas</vt:lpstr>
      <vt:lpstr>Arial</vt:lpstr>
      <vt:lpstr>Office 主题</vt:lpstr>
      <vt:lpstr>2_自定义设计方案</vt:lpstr>
      <vt:lpstr>自定义设计方案</vt:lpstr>
      <vt:lpstr>3_Office 主题</vt:lpstr>
      <vt:lpstr>1_自定义设计方案</vt:lpstr>
      <vt:lpstr>3_自定义设计方案</vt:lpstr>
      <vt:lpstr>4_自定义设计方案</vt:lpstr>
      <vt:lpstr>5_自定义设计方案</vt:lpstr>
      <vt:lpstr>6_自定义设计方案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俞启东</dc:creator>
  <cp:lastModifiedBy>zj</cp:lastModifiedBy>
  <cp:revision>4179</cp:revision>
  <dcterms:created xsi:type="dcterms:W3CDTF">1900-01-01T00:00:00Z</dcterms:created>
  <dcterms:modified xsi:type="dcterms:W3CDTF">2025-07-03T13:32:18Z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3573A7CC622842929D21A38C01E6605C_13</vt:lpwstr>
  </property>
</Properties>
</file>